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35" r:id="rId3"/>
    <p:sldId id="442" r:id="rId4"/>
    <p:sldId id="436" r:id="rId5"/>
    <p:sldId id="434" r:id="rId6"/>
    <p:sldId id="440" r:id="rId7"/>
    <p:sldId id="441" r:id="rId8"/>
    <p:sldId id="43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33"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82E6-1609-4C26-B1DA-1E4D604E8B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62A7FBC-5431-4689-A620-528A7AE3D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E709980-44E3-48A5-9049-53D4BEBAC873}"/>
              </a:ext>
            </a:extLst>
          </p:cNvPr>
          <p:cNvSpPr>
            <a:spLocks noGrp="1"/>
          </p:cNvSpPr>
          <p:nvPr>
            <p:ph type="dt" sz="half" idx="10"/>
          </p:nvPr>
        </p:nvSpPr>
        <p:spPr/>
        <p:txBody>
          <a:bodyPr/>
          <a:lstStyle/>
          <a:p>
            <a:fld id="{667A2E1D-3B68-42CE-8CF1-E337AE5A4EA7}" type="datetimeFigureOut">
              <a:rPr lang="en-AU" smtClean="0"/>
              <a:t>8/04/2023</a:t>
            </a:fld>
            <a:endParaRPr lang="en-AU"/>
          </a:p>
        </p:txBody>
      </p:sp>
      <p:sp>
        <p:nvSpPr>
          <p:cNvPr id="5" name="Footer Placeholder 4">
            <a:extLst>
              <a:ext uri="{FF2B5EF4-FFF2-40B4-BE49-F238E27FC236}">
                <a16:creationId xmlns:a16="http://schemas.microsoft.com/office/drawing/2014/main" id="{FEAD9CB7-7468-4987-92EE-619DD1856D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AF2573-3619-434F-A89F-B44B290C14AE}"/>
              </a:ext>
            </a:extLst>
          </p:cNvPr>
          <p:cNvSpPr>
            <a:spLocks noGrp="1"/>
          </p:cNvSpPr>
          <p:nvPr>
            <p:ph type="sldNum" sz="quarter" idx="12"/>
          </p:nvPr>
        </p:nvSpPr>
        <p:spPr/>
        <p:txBody>
          <a:bodyPr/>
          <a:lstStyle/>
          <a:p>
            <a:fld id="{5A6FD750-1E46-4472-AEC1-1D72C5B5C05F}" type="slidenum">
              <a:rPr lang="en-AU" smtClean="0"/>
              <a:t>‹#›</a:t>
            </a:fld>
            <a:endParaRPr lang="en-AU"/>
          </a:p>
        </p:txBody>
      </p:sp>
    </p:spTree>
    <p:extLst>
      <p:ext uri="{BB962C8B-B14F-4D97-AF65-F5344CB8AC3E}">
        <p14:creationId xmlns:p14="http://schemas.microsoft.com/office/powerpoint/2010/main" val="243221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DC92-9440-4708-9771-1C622A96161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1AE2C6-C739-4CC1-95EB-62B14057A0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C4AFF44-D894-4EA9-BE5E-F340E64E54AE}"/>
              </a:ext>
            </a:extLst>
          </p:cNvPr>
          <p:cNvSpPr>
            <a:spLocks noGrp="1"/>
          </p:cNvSpPr>
          <p:nvPr>
            <p:ph type="dt" sz="half" idx="10"/>
          </p:nvPr>
        </p:nvSpPr>
        <p:spPr/>
        <p:txBody>
          <a:bodyPr/>
          <a:lstStyle/>
          <a:p>
            <a:fld id="{667A2E1D-3B68-42CE-8CF1-E337AE5A4EA7}" type="datetimeFigureOut">
              <a:rPr lang="en-AU" smtClean="0"/>
              <a:t>8/04/2023</a:t>
            </a:fld>
            <a:endParaRPr lang="en-AU"/>
          </a:p>
        </p:txBody>
      </p:sp>
      <p:sp>
        <p:nvSpPr>
          <p:cNvPr id="5" name="Footer Placeholder 4">
            <a:extLst>
              <a:ext uri="{FF2B5EF4-FFF2-40B4-BE49-F238E27FC236}">
                <a16:creationId xmlns:a16="http://schemas.microsoft.com/office/drawing/2014/main" id="{4B7130E0-7F6F-452E-B6AF-32B6065B5B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1B9938-0452-442C-8EF9-37210E5F6C82}"/>
              </a:ext>
            </a:extLst>
          </p:cNvPr>
          <p:cNvSpPr>
            <a:spLocks noGrp="1"/>
          </p:cNvSpPr>
          <p:nvPr>
            <p:ph type="sldNum" sz="quarter" idx="12"/>
          </p:nvPr>
        </p:nvSpPr>
        <p:spPr/>
        <p:txBody>
          <a:bodyPr/>
          <a:lstStyle/>
          <a:p>
            <a:fld id="{5A6FD750-1E46-4472-AEC1-1D72C5B5C05F}" type="slidenum">
              <a:rPr lang="en-AU" smtClean="0"/>
              <a:t>‹#›</a:t>
            </a:fld>
            <a:endParaRPr lang="en-AU"/>
          </a:p>
        </p:txBody>
      </p:sp>
    </p:spTree>
    <p:extLst>
      <p:ext uri="{BB962C8B-B14F-4D97-AF65-F5344CB8AC3E}">
        <p14:creationId xmlns:p14="http://schemas.microsoft.com/office/powerpoint/2010/main" val="2336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3169E-2BF2-4EF6-A944-B98D3D6BA0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E2D366F-3F21-4E01-B66B-F0FAC6C5C0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9543CA-23F7-404F-B60F-5539D33062F8}"/>
              </a:ext>
            </a:extLst>
          </p:cNvPr>
          <p:cNvSpPr>
            <a:spLocks noGrp="1"/>
          </p:cNvSpPr>
          <p:nvPr>
            <p:ph type="dt" sz="half" idx="10"/>
          </p:nvPr>
        </p:nvSpPr>
        <p:spPr/>
        <p:txBody>
          <a:bodyPr/>
          <a:lstStyle/>
          <a:p>
            <a:fld id="{667A2E1D-3B68-42CE-8CF1-E337AE5A4EA7}" type="datetimeFigureOut">
              <a:rPr lang="en-AU" smtClean="0"/>
              <a:t>8/04/2023</a:t>
            </a:fld>
            <a:endParaRPr lang="en-AU"/>
          </a:p>
        </p:txBody>
      </p:sp>
      <p:sp>
        <p:nvSpPr>
          <p:cNvPr id="5" name="Footer Placeholder 4">
            <a:extLst>
              <a:ext uri="{FF2B5EF4-FFF2-40B4-BE49-F238E27FC236}">
                <a16:creationId xmlns:a16="http://schemas.microsoft.com/office/drawing/2014/main" id="{20977EAC-4387-4E4B-B034-D5B7E587A04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C0CF1B-8C66-4E51-99D2-EC21309EA1D8}"/>
              </a:ext>
            </a:extLst>
          </p:cNvPr>
          <p:cNvSpPr>
            <a:spLocks noGrp="1"/>
          </p:cNvSpPr>
          <p:nvPr>
            <p:ph type="sldNum" sz="quarter" idx="12"/>
          </p:nvPr>
        </p:nvSpPr>
        <p:spPr/>
        <p:txBody>
          <a:bodyPr/>
          <a:lstStyle/>
          <a:p>
            <a:fld id="{5A6FD750-1E46-4472-AEC1-1D72C5B5C05F}" type="slidenum">
              <a:rPr lang="en-AU" smtClean="0"/>
              <a:t>‹#›</a:t>
            </a:fld>
            <a:endParaRPr lang="en-AU"/>
          </a:p>
        </p:txBody>
      </p:sp>
    </p:spTree>
    <p:extLst>
      <p:ext uri="{BB962C8B-B14F-4D97-AF65-F5344CB8AC3E}">
        <p14:creationId xmlns:p14="http://schemas.microsoft.com/office/powerpoint/2010/main" val="632834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C030-F109-4D79-9FB0-6B264584003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DC0E1D5-CDAA-42FE-90BE-95DE880CDF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6B1A33-C2FA-4A10-9E36-898F3A3F0D31}"/>
              </a:ext>
            </a:extLst>
          </p:cNvPr>
          <p:cNvSpPr>
            <a:spLocks noGrp="1"/>
          </p:cNvSpPr>
          <p:nvPr>
            <p:ph type="dt" sz="half" idx="10"/>
          </p:nvPr>
        </p:nvSpPr>
        <p:spPr/>
        <p:txBody>
          <a:bodyPr/>
          <a:lstStyle/>
          <a:p>
            <a:fld id="{667A2E1D-3B68-42CE-8CF1-E337AE5A4EA7}" type="datetimeFigureOut">
              <a:rPr lang="en-AU" smtClean="0"/>
              <a:t>8/04/2023</a:t>
            </a:fld>
            <a:endParaRPr lang="en-AU"/>
          </a:p>
        </p:txBody>
      </p:sp>
      <p:sp>
        <p:nvSpPr>
          <p:cNvPr id="5" name="Footer Placeholder 4">
            <a:extLst>
              <a:ext uri="{FF2B5EF4-FFF2-40B4-BE49-F238E27FC236}">
                <a16:creationId xmlns:a16="http://schemas.microsoft.com/office/drawing/2014/main" id="{CC7C172A-AC80-4AF0-B5FB-BCE1F42058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FE6B6C-C30C-4893-AA89-24D3ADF40D52}"/>
              </a:ext>
            </a:extLst>
          </p:cNvPr>
          <p:cNvSpPr>
            <a:spLocks noGrp="1"/>
          </p:cNvSpPr>
          <p:nvPr>
            <p:ph type="sldNum" sz="quarter" idx="12"/>
          </p:nvPr>
        </p:nvSpPr>
        <p:spPr/>
        <p:txBody>
          <a:bodyPr/>
          <a:lstStyle/>
          <a:p>
            <a:fld id="{5A6FD750-1E46-4472-AEC1-1D72C5B5C05F}" type="slidenum">
              <a:rPr lang="en-AU" smtClean="0"/>
              <a:t>‹#›</a:t>
            </a:fld>
            <a:endParaRPr lang="en-AU"/>
          </a:p>
        </p:txBody>
      </p:sp>
    </p:spTree>
    <p:extLst>
      <p:ext uri="{BB962C8B-B14F-4D97-AF65-F5344CB8AC3E}">
        <p14:creationId xmlns:p14="http://schemas.microsoft.com/office/powerpoint/2010/main" val="17332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613D-BC80-4CD0-8996-B79FA2F374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CBA2CD0-D0AB-4CFC-8B3C-0C22EC6C0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4F405A-2096-45D3-8EB9-3B3F43815797}"/>
              </a:ext>
            </a:extLst>
          </p:cNvPr>
          <p:cNvSpPr>
            <a:spLocks noGrp="1"/>
          </p:cNvSpPr>
          <p:nvPr>
            <p:ph type="dt" sz="half" idx="10"/>
          </p:nvPr>
        </p:nvSpPr>
        <p:spPr/>
        <p:txBody>
          <a:bodyPr/>
          <a:lstStyle/>
          <a:p>
            <a:fld id="{667A2E1D-3B68-42CE-8CF1-E337AE5A4EA7}" type="datetimeFigureOut">
              <a:rPr lang="en-AU" smtClean="0"/>
              <a:t>8/04/2023</a:t>
            </a:fld>
            <a:endParaRPr lang="en-AU"/>
          </a:p>
        </p:txBody>
      </p:sp>
      <p:sp>
        <p:nvSpPr>
          <p:cNvPr id="5" name="Footer Placeholder 4">
            <a:extLst>
              <a:ext uri="{FF2B5EF4-FFF2-40B4-BE49-F238E27FC236}">
                <a16:creationId xmlns:a16="http://schemas.microsoft.com/office/drawing/2014/main" id="{094B1468-9407-46BE-88CA-64312D8127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ED9CBF4-AC79-41D3-8953-34F2ADA7A2CC}"/>
              </a:ext>
            </a:extLst>
          </p:cNvPr>
          <p:cNvSpPr>
            <a:spLocks noGrp="1"/>
          </p:cNvSpPr>
          <p:nvPr>
            <p:ph type="sldNum" sz="quarter" idx="12"/>
          </p:nvPr>
        </p:nvSpPr>
        <p:spPr/>
        <p:txBody>
          <a:bodyPr/>
          <a:lstStyle/>
          <a:p>
            <a:fld id="{5A6FD750-1E46-4472-AEC1-1D72C5B5C05F}" type="slidenum">
              <a:rPr lang="en-AU" smtClean="0"/>
              <a:t>‹#›</a:t>
            </a:fld>
            <a:endParaRPr lang="en-AU"/>
          </a:p>
        </p:txBody>
      </p:sp>
    </p:spTree>
    <p:extLst>
      <p:ext uri="{BB962C8B-B14F-4D97-AF65-F5344CB8AC3E}">
        <p14:creationId xmlns:p14="http://schemas.microsoft.com/office/powerpoint/2010/main" val="394712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8B7F-BCD4-4678-BCBB-FDAAEBE1B1D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E8B2F4F-8E8C-4E9C-957D-1C17203304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19B5AF8-138D-47EA-8166-6F69334EAB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7246D8F-CC95-415E-A6D2-8F2C38A91605}"/>
              </a:ext>
            </a:extLst>
          </p:cNvPr>
          <p:cNvSpPr>
            <a:spLocks noGrp="1"/>
          </p:cNvSpPr>
          <p:nvPr>
            <p:ph type="dt" sz="half" idx="10"/>
          </p:nvPr>
        </p:nvSpPr>
        <p:spPr/>
        <p:txBody>
          <a:bodyPr/>
          <a:lstStyle/>
          <a:p>
            <a:fld id="{667A2E1D-3B68-42CE-8CF1-E337AE5A4EA7}" type="datetimeFigureOut">
              <a:rPr lang="en-AU" smtClean="0"/>
              <a:t>8/04/2023</a:t>
            </a:fld>
            <a:endParaRPr lang="en-AU"/>
          </a:p>
        </p:txBody>
      </p:sp>
      <p:sp>
        <p:nvSpPr>
          <p:cNvPr id="6" name="Footer Placeholder 5">
            <a:extLst>
              <a:ext uri="{FF2B5EF4-FFF2-40B4-BE49-F238E27FC236}">
                <a16:creationId xmlns:a16="http://schemas.microsoft.com/office/drawing/2014/main" id="{4D7620C0-56C7-4BA4-9B5A-D09C6352178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89C8B0F-97CB-4B73-8332-D5EFB7BE3E77}"/>
              </a:ext>
            </a:extLst>
          </p:cNvPr>
          <p:cNvSpPr>
            <a:spLocks noGrp="1"/>
          </p:cNvSpPr>
          <p:nvPr>
            <p:ph type="sldNum" sz="quarter" idx="12"/>
          </p:nvPr>
        </p:nvSpPr>
        <p:spPr/>
        <p:txBody>
          <a:bodyPr/>
          <a:lstStyle/>
          <a:p>
            <a:fld id="{5A6FD750-1E46-4472-AEC1-1D72C5B5C05F}" type="slidenum">
              <a:rPr lang="en-AU" smtClean="0"/>
              <a:t>‹#›</a:t>
            </a:fld>
            <a:endParaRPr lang="en-AU"/>
          </a:p>
        </p:txBody>
      </p:sp>
    </p:spTree>
    <p:extLst>
      <p:ext uri="{BB962C8B-B14F-4D97-AF65-F5344CB8AC3E}">
        <p14:creationId xmlns:p14="http://schemas.microsoft.com/office/powerpoint/2010/main" val="294166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55F2-A809-4482-9BE4-7F5B5A24922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2808CB-8857-40BF-9DF8-6E5DFF0EC5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569F9F-896B-47AD-A3B7-A03BCBA589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3C95897-2675-4563-AE32-6A4BB81F70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B36330-EF49-4AC9-8B3A-977B00CA16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5E2D1B2-92FF-4086-BBFF-33ED4D070568}"/>
              </a:ext>
            </a:extLst>
          </p:cNvPr>
          <p:cNvSpPr>
            <a:spLocks noGrp="1"/>
          </p:cNvSpPr>
          <p:nvPr>
            <p:ph type="dt" sz="half" idx="10"/>
          </p:nvPr>
        </p:nvSpPr>
        <p:spPr/>
        <p:txBody>
          <a:bodyPr/>
          <a:lstStyle/>
          <a:p>
            <a:fld id="{667A2E1D-3B68-42CE-8CF1-E337AE5A4EA7}" type="datetimeFigureOut">
              <a:rPr lang="en-AU" smtClean="0"/>
              <a:t>8/04/2023</a:t>
            </a:fld>
            <a:endParaRPr lang="en-AU"/>
          </a:p>
        </p:txBody>
      </p:sp>
      <p:sp>
        <p:nvSpPr>
          <p:cNvPr id="8" name="Footer Placeholder 7">
            <a:extLst>
              <a:ext uri="{FF2B5EF4-FFF2-40B4-BE49-F238E27FC236}">
                <a16:creationId xmlns:a16="http://schemas.microsoft.com/office/drawing/2014/main" id="{63272E36-1D42-4E89-9F00-B919BFEAF65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34922C1-B1A1-47A3-8F2A-95DAE63C6B23}"/>
              </a:ext>
            </a:extLst>
          </p:cNvPr>
          <p:cNvSpPr>
            <a:spLocks noGrp="1"/>
          </p:cNvSpPr>
          <p:nvPr>
            <p:ph type="sldNum" sz="quarter" idx="12"/>
          </p:nvPr>
        </p:nvSpPr>
        <p:spPr/>
        <p:txBody>
          <a:bodyPr/>
          <a:lstStyle/>
          <a:p>
            <a:fld id="{5A6FD750-1E46-4472-AEC1-1D72C5B5C05F}" type="slidenum">
              <a:rPr lang="en-AU" smtClean="0"/>
              <a:t>‹#›</a:t>
            </a:fld>
            <a:endParaRPr lang="en-AU"/>
          </a:p>
        </p:txBody>
      </p:sp>
    </p:spTree>
    <p:extLst>
      <p:ext uri="{BB962C8B-B14F-4D97-AF65-F5344CB8AC3E}">
        <p14:creationId xmlns:p14="http://schemas.microsoft.com/office/powerpoint/2010/main" val="303302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91B0-7078-4AAF-86CF-AD83D69F6DC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BF19D35-E354-43CE-AB67-8273EA4F0FAB}"/>
              </a:ext>
            </a:extLst>
          </p:cNvPr>
          <p:cNvSpPr>
            <a:spLocks noGrp="1"/>
          </p:cNvSpPr>
          <p:nvPr>
            <p:ph type="dt" sz="half" idx="10"/>
          </p:nvPr>
        </p:nvSpPr>
        <p:spPr/>
        <p:txBody>
          <a:bodyPr/>
          <a:lstStyle/>
          <a:p>
            <a:fld id="{667A2E1D-3B68-42CE-8CF1-E337AE5A4EA7}" type="datetimeFigureOut">
              <a:rPr lang="en-AU" smtClean="0"/>
              <a:t>8/04/2023</a:t>
            </a:fld>
            <a:endParaRPr lang="en-AU"/>
          </a:p>
        </p:txBody>
      </p:sp>
      <p:sp>
        <p:nvSpPr>
          <p:cNvPr id="4" name="Footer Placeholder 3">
            <a:extLst>
              <a:ext uri="{FF2B5EF4-FFF2-40B4-BE49-F238E27FC236}">
                <a16:creationId xmlns:a16="http://schemas.microsoft.com/office/drawing/2014/main" id="{2600A1DF-F32E-46B9-98F2-3A50FA750C6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061D51E-33C7-4467-AF12-298029E53CEF}"/>
              </a:ext>
            </a:extLst>
          </p:cNvPr>
          <p:cNvSpPr>
            <a:spLocks noGrp="1"/>
          </p:cNvSpPr>
          <p:nvPr>
            <p:ph type="sldNum" sz="quarter" idx="12"/>
          </p:nvPr>
        </p:nvSpPr>
        <p:spPr/>
        <p:txBody>
          <a:bodyPr/>
          <a:lstStyle/>
          <a:p>
            <a:fld id="{5A6FD750-1E46-4472-AEC1-1D72C5B5C05F}" type="slidenum">
              <a:rPr lang="en-AU" smtClean="0"/>
              <a:t>‹#›</a:t>
            </a:fld>
            <a:endParaRPr lang="en-AU"/>
          </a:p>
        </p:txBody>
      </p:sp>
    </p:spTree>
    <p:extLst>
      <p:ext uri="{BB962C8B-B14F-4D97-AF65-F5344CB8AC3E}">
        <p14:creationId xmlns:p14="http://schemas.microsoft.com/office/powerpoint/2010/main" val="306289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4B216-3070-4D0C-BA9C-A78C6BAF38AB}"/>
              </a:ext>
            </a:extLst>
          </p:cNvPr>
          <p:cNvSpPr>
            <a:spLocks noGrp="1"/>
          </p:cNvSpPr>
          <p:nvPr>
            <p:ph type="dt" sz="half" idx="10"/>
          </p:nvPr>
        </p:nvSpPr>
        <p:spPr/>
        <p:txBody>
          <a:bodyPr/>
          <a:lstStyle/>
          <a:p>
            <a:fld id="{667A2E1D-3B68-42CE-8CF1-E337AE5A4EA7}" type="datetimeFigureOut">
              <a:rPr lang="en-AU" smtClean="0"/>
              <a:t>8/04/2023</a:t>
            </a:fld>
            <a:endParaRPr lang="en-AU"/>
          </a:p>
        </p:txBody>
      </p:sp>
      <p:sp>
        <p:nvSpPr>
          <p:cNvPr id="3" name="Footer Placeholder 2">
            <a:extLst>
              <a:ext uri="{FF2B5EF4-FFF2-40B4-BE49-F238E27FC236}">
                <a16:creationId xmlns:a16="http://schemas.microsoft.com/office/drawing/2014/main" id="{561172DC-915D-42C9-8145-4ECBC713F90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63CDF07-8784-4277-9375-E9C2798FC478}"/>
              </a:ext>
            </a:extLst>
          </p:cNvPr>
          <p:cNvSpPr>
            <a:spLocks noGrp="1"/>
          </p:cNvSpPr>
          <p:nvPr>
            <p:ph type="sldNum" sz="quarter" idx="12"/>
          </p:nvPr>
        </p:nvSpPr>
        <p:spPr/>
        <p:txBody>
          <a:bodyPr/>
          <a:lstStyle/>
          <a:p>
            <a:fld id="{5A6FD750-1E46-4472-AEC1-1D72C5B5C05F}" type="slidenum">
              <a:rPr lang="en-AU" smtClean="0"/>
              <a:t>‹#›</a:t>
            </a:fld>
            <a:endParaRPr lang="en-AU"/>
          </a:p>
        </p:txBody>
      </p:sp>
    </p:spTree>
    <p:extLst>
      <p:ext uri="{BB962C8B-B14F-4D97-AF65-F5344CB8AC3E}">
        <p14:creationId xmlns:p14="http://schemas.microsoft.com/office/powerpoint/2010/main" val="358817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F9C3-D25A-409E-BCB0-3972F2CF7E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18F09F9-9D2F-4C0F-B5B1-39C7DF43C8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7156DEE-5FBA-43B4-BA9C-A247707E5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4BA3D-B4B2-4854-99EE-39EB2D41FB5D}"/>
              </a:ext>
            </a:extLst>
          </p:cNvPr>
          <p:cNvSpPr>
            <a:spLocks noGrp="1"/>
          </p:cNvSpPr>
          <p:nvPr>
            <p:ph type="dt" sz="half" idx="10"/>
          </p:nvPr>
        </p:nvSpPr>
        <p:spPr/>
        <p:txBody>
          <a:bodyPr/>
          <a:lstStyle/>
          <a:p>
            <a:fld id="{667A2E1D-3B68-42CE-8CF1-E337AE5A4EA7}" type="datetimeFigureOut">
              <a:rPr lang="en-AU" smtClean="0"/>
              <a:t>8/04/2023</a:t>
            </a:fld>
            <a:endParaRPr lang="en-AU"/>
          </a:p>
        </p:txBody>
      </p:sp>
      <p:sp>
        <p:nvSpPr>
          <p:cNvPr id="6" name="Footer Placeholder 5">
            <a:extLst>
              <a:ext uri="{FF2B5EF4-FFF2-40B4-BE49-F238E27FC236}">
                <a16:creationId xmlns:a16="http://schemas.microsoft.com/office/drawing/2014/main" id="{24AFC6B3-7732-4AE8-8C89-91396A86E6E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DB61BCE-8DB0-4C57-BF0E-738558738645}"/>
              </a:ext>
            </a:extLst>
          </p:cNvPr>
          <p:cNvSpPr>
            <a:spLocks noGrp="1"/>
          </p:cNvSpPr>
          <p:nvPr>
            <p:ph type="sldNum" sz="quarter" idx="12"/>
          </p:nvPr>
        </p:nvSpPr>
        <p:spPr/>
        <p:txBody>
          <a:bodyPr/>
          <a:lstStyle/>
          <a:p>
            <a:fld id="{5A6FD750-1E46-4472-AEC1-1D72C5B5C05F}" type="slidenum">
              <a:rPr lang="en-AU" smtClean="0"/>
              <a:t>‹#›</a:t>
            </a:fld>
            <a:endParaRPr lang="en-AU"/>
          </a:p>
        </p:txBody>
      </p:sp>
    </p:spTree>
    <p:extLst>
      <p:ext uri="{BB962C8B-B14F-4D97-AF65-F5344CB8AC3E}">
        <p14:creationId xmlns:p14="http://schemas.microsoft.com/office/powerpoint/2010/main" val="3920724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E6D40-C996-477F-8579-90F67B66D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A7106F8-5A31-4922-9FEC-541FD592D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0C49B8E-FE83-4AA3-8AE7-262AC39B2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788D1-C5B1-48C5-95C2-D292FD53C14E}"/>
              </a:ext>
            </a:extLst>
          </p:cNvPr>
          <p:cNvSpPr>
            <a:spLocks noGrp="1"/>
          </p:cNvSpPr>
          <p:nvPr>
            <p:ph type="dt" sz="half" idx="10"/>
          </p:nvPr>
        </p:nvSpPr>
        <p:spPr/>
        <p:txBody>
          <a:bodyPr/>
          <a:lstStyle/>
          <a:p>
            <a:fld id="{667A2E1D-3B68-42CE-8CF1-E337AE5A4EA7}" type="datetimeFigureOut">
              <a:rPr lang="en-AU" smtClean="0"/>
              <a:t>8/04/2023</a:t>
            </a:fld>
            <a:endParaRPr lang="en-AU"/>
          </a:p>
        </p:txBody>
      </p:sp>
      <p:sp>
        <p:nvSpPr>
          <p:cNvPr id="6" name="Footer Placeholder 5">
            <a:extLst>
              <a:ext uri="{FF2B5EF4-FFF2-40B4-BE49-F238E27FC236}">
                <a16:creationId xmlns:a16="http://schemas.microsoft.com/office/drawing/2014/main" id="{1857CD4F-AF7E-4623-A7F9-60FBF0DB43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47E6F21-316B-4991-9B29-C6456DEDACE8}"/>
              </a:ext>
            </a:extLst>
          </p:cNvPr>
          <p:cNvSpPr>
            <a:spLocks noGrp="1"/>
          </p:cNvSpPr>
          <p:nvPr>
            <p:ph type="sldNum" sz="quarter" idx="12"/>
          </p:nvPr>
        </p:nvSpPr>
        <p:spPr/>
        <p:txBody>
          <a:bodyPr/>
          <a:lstStyle/>
          <a:p>
            <a:fld id="{5A6FD750-1E46-4472-AEC1-1D72C5B5C05F}" type="slidenum">
              <a:rPr lang="en-AU" smtClean="0"/>
              <a:t>‹#›</a:t>
            </a:fld>
            <a:endParaRPr lang="en-AU"/>
          </a:p>
        </p:txBody>
      </p:sp>
    </p:spTree>
    <p:extLst>
      <p:ext uri="{BB962C8B-B14F-4D97-AF65-F5344CB8AC3E}">
        <p14:creationId xmlns:p14="http://schemas.microsoft.com/office/powerpoint/2010/main" val="91826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894D78-4F71-4472-9E62-EC309A3525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B27CB9C-6D0C-4F9C-B4AC-117A9BEBB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1C51ED-C565-4287-A8C9-D02EFB634B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A2E1D-3B68-42CE-8CF1-E337AE5A4EA7}" type="datetimeFigureOut">
              <a:rPr lang="en-AU" smtClean="0"/>
              <a:t>8/04/2023</a:t>
            </a:fld>
            <a:endParaRPr lang="en-AU"/>
          </a:p>
        </p:txBody>
      </p:sp>
      <p:sp>
        <p:nvSpPr>
          <p:cNvPr id="5" name="Footer Placeholder 4">
            <a:extLst>
              <a:ext uri="{FF2B5EF4-FFF2-40B4-BE49-F238E27FC236}">
                <a16:creationId xmlns:a16="http://schemas.microsoft.com/office/drawing/2014/main" id="{7BE91280-4B79-43F5-98CF-ACD3C1E2C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C953C50-93B3-481D-B26C-D5636D530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FD750-1E46-4472-AEC1-1D72C5B5C05F}" type="slidenum">
              <a:rPr lang="en-AU" smtClean="0"/>
              <a:t>‹#›</a:t>
            </a:fld>
            <a:endParaRPr lang="en-AU"/>
          </a:p>
        </p:txBody>
      </p:sp>
    </p:spTree>
    <p:extLst>
      <p:ext uri="{BB962C8B-B14F-4D97-AF65-F5344CB8AC3E}">
        <p14:creationId xmlns:p14="http://schemas.microsoft.com/office/powerpoint/2010/main" val="76648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6.xml"/><Relationship Id="rId7" Type="http://schemas.openxmlformats.org/officeDocument/2006/relationships/image" Target="../media/image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emf"/><Relationship Id="rId5" Type="http://schemas.openxmlformats.org/officeDocument/2006/relationships/oleObject" Target="../embeddings/oleObject3.bin"/><Relationship Id="rId10" Type="http://schemas.openxmlformats.org/officeDocument/2006/relationships/image" Target="../media/image12.jpeg"/><Relationship Id="rId4" Type="http://schemas.openxmlformats.org/officeDocument/2006/relationships/image" Target="../media/image2.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1">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5" descr="A train traveling down a dirt road&#10;&#10;Description automatically generated">
            <a:extLst>
              <a:ext uri="{FF2B5EF4-FFF2-40B4-BE49-F238E27FC236}">
                <a16:creationId xmlns:a16="http://schemas.microsoft.com/office/drawing/2014/main" id="{4FBC54F2-592E-47A4-8449-58247485728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0526" r="-2" b="18289"/>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24"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6"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3BA58403-CF8C-416F-9DF1-657727F9EA3D}"/>
              </a:ext>
            </a:extLst>
          </p:cNvPr>
          <p:cNvSpPr/>
          <p:nvPr/>
        </p:nvSpPr>
        <p:spPr>
          <a:xfrm>
            <a:off x="9090212" y="860612"/>
            <a:ext cx="1855694" cy="1443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E6CE4F4B-DEC3-46CD-8A45-4B467DA6AB10}"/>
              </a:ext>
            </a:extLst>
          </p:cNvPr>
          <p:cNvSpPr/>
          <p:nvPr/>
        </p:nvSpPr>
        <p:spPr>
          <a:xfrm>
            <a:off x="9541855" y="16558"/>
            <a:ext cx="2110153" cy="1803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Times New Roman" panose="02020603050405020304" pitchFamily="18" charset="0"/>
                <a:cs typeface="Times New Roman" panose="02020603050405020304" pitchFamily="18" charset="0"/>
              </a:rPr>
              <a:t>IPI</a:t>
            </a:r>
          </a:p>
          <a:p>
            <a:pPr algn="ctr"/>
            <a:r>
              <a:rPr lang="en-US" dirty="0">
                <a:solidFill>
                  <a:schemeClr val="tx1"/>
                </a:solidFill>
                <a:latin typeface="Times New Roman" panose="02020603050405020304" pitchFamily="18" charset="0"/>
                <a:cs typeface="Times New Roman" panose="02020603050405020304" pitchFamily="18" charset="0"/>
              </a:rPr>
              <a:t>Australia</a:t>
            </a:r>
            <a:endParaRPr lang="en-AU" dirty="0">
              <a:solidFill>
                <a:schemeClr val="tx1"/>
              </a:solidFill>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3989285E-609B-42FE-853C-CB9B370D8A5B}"/>
              </a:ext>
            </a:extLst>
          </p:cNvPr>
          <p:cNvSpPr/>
          <p:nvPr/>
        </p:nvSpPr>
        <p:spPr>
          <a:xfrm>
            <a:off x="9272922" y="4843413"/>
            <a:ext cx="2648019" cy="1803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Practical Conveyor </a:t>
            </a:r>
            <a:r>
              <a:rPr lang="en-US" sz="2000" b="1" dirty="0" err="1">
                <a:solidFill>
                  <a:schemeClr val="tx1"/>
                </a:solidFill>
                <a:latin typeface="Times New Roman" panose="02020603050405020304" pitchFamily="18" charset="0"/>
                <a:cs typeface="Times New Roman" panose="02020603050405020304" pitchFamily="18" charset="0"/>
              </a:rPr>
              <a:t>Optimisation</a:t>
            </a:r>
            <a:r>
              <a:rPr lang="en-US" sz="2000" b="1" dirty="0">
                <a:solidFill>
                  <a:schemeClr val="tx1"/>
                </a:solidFill>
                <a:latin typeface="Times New Roman" panose="02020603050405020304" pitchFamily="18" charset="0"/>
                <a:cs typeface="Times New Roman" panose="02020603050405020304" pitchFamily="18" charset="0"/>
              </a:rPr>
              <a:t> Capability</a:t>
            </a:r>
            <a:endParaRPr lang="en-AU"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22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See the source image">
            <a:extLst>
              <a:ext uri="{FF2B5EF4-FFF2-40B4-BE49-F238E27FC236}">
                <a16:creationId xmlns:a16="http://schemas.microsoft.com/office/drawing/2014/main" id="{70DD08E8-24AB-4DD6-A7C6-85461B4D32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1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B0E53E5D-0E7B-4267-A21F-376D46036B2B}"/>
              </a:ext>
            </a:extLst>
          </p:cNvPr>
          <p:cNvSpPr/>
          <p:nvPr/>
        </p:nvSpPr>
        <p:spPr>
          <a:xfrm>
            <a:off x="0" y="647114"/>
            <a:ext cx="12192000" cy="5556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Times New Roman" panose="02020603050405020304" pitchFamily="18" charset="0"/>
              <a:cs typeface="Times New Roman" panose="02020603050405020304" pitchFamily="18" charset="0"/>
            </a:endParaRPr>
          </a:p>
        </p:txBody>
      </p:sp>
      <p:graphicFrame>
        <p:nvGraphicFramePr>
          <p:cNvPr id="126" name="Object 12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126" name="Object 12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7" name="Rectangle 126" hidden="1"/>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85000"/>
              </a:lnSpc>
              <a:spcBef>
                <a:spcPct val="0"/>
              </a:spcBef>
              <a:spcAft>
                <a:spcPct val="0"/>
              </a:spcAft>
            </a:pPr>
            <a:endParaRPr lang="en-AU" sz="28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BD8B9A78-85F9-3DBE-7431-299B5DC13FE4}"/>
              </a:ext>
            </a:extLst>
          </p:cNvPr>
          <p:cNvSpPr/>
          <p:nvPr/>
        </p:nvSpPr>
        <p:spPr>
          <a:xfrm>
            <a:off x="3892420" y="2409820"/>
            <a:ext cx="4407159" cy="1200329"/>
          </a:xfrm>
          <a:prstGeom prst="rect">
            <a:avLst/>
          </a:prstGeom>
          <a:solidFill>
            <a:schemeClr val="bg1"/>
          </a:solidFill>
          <a:ln>
            <a:noFill/>
          </a:ln>
        </p:spPr>
        <p:txBody>
          <a:bodyPr wrap="square">
            <a:spAutoFit/>
          </a:bodyPr>
          <a:lstStyle/>
          <a:p>
            <a:pPr algn="ctr"/>
            <a:endParaRPr lang="en-AU"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AU" dirty="0">
                <a:latin typeface="Times New Roman" panose="02020603050405020304" pitchFamily="18" charset="0"/>
                <a:ea typeface="Calibri" panose="020F0502020204030204" pitchFamily="34" charset="0"/>
                <a:cs typeface="Times New Roman" panose="02020603050405020304" pitchFamily="18" charset="0"/>
              </a:rPr>
              <a:t>Please note that this document is intended to be viewed as a presentation</a:t>
            </a:r>
            <a:endParaRPr lang="en-AU" dirty="0">
              <a:latin typeface="Times New Roman" panose="02020603050405020304" pitchFamily="18" charset="0"/>
              <a:cs typeface="Times New Roman" panose="02020603050405020304" pitchFamily="18" charset="0"/>
            </a:endParaRPr>
          </a:p>
          <a:p>
            <a:pPr algn="ct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62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See the source image">
            <a:extLst>
              <a:ext uri="{FF2B5EF4-FFF2-40B4-BE49-F238E27FC236}">
                <a16:creationId xmlns:a16="http://schemas.microsoft.com/office/drawing/2014/main" id="{70DD08E8-24AB-4DD6-A7C6-85461B4D32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1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B0E53E5D-0E7B-4267-A21F-376D46036B2B}"/>
              </a:ext>
            </a:extLst>
          </p:cNvPr>
          <p:cNvSpPr/>
          <p:nvPr/>
        </p:nvSpPr>
        <p:spPr>
          <a:xfrm>
            <a:off x="0" y="647114"/>
            <a:ext cx="12192000" cy="5556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Times New Roman" panose="02020603050405020304" pitchFamily="18" charset="0"/>
              <a:cs typeface="Times New Roman" panose="02020603050405020304" pitchFamily="18" charset="0"/>
            </a:endParaRPr>
          </a:p>
        </p:txBody>
      </p:sp>
      <p:graphicFrame>
        <p:nvGraphicFramePr>
          <p:cNvPr id="126" name="Object 12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126" name="Object 12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7" name="Rectangle 126" hidden="1"/>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85000"/>
              </a:lnSpc>
              <a:spcBef>
                <a:spcPct val="0"/>
              </a:spcBef>
              <a:spcAft>
                <a:spcPct val="0"/>
              </a:spcAft>
            </a:pPr>
            <a:endParaRPr lang="en-AU" sz="2800" b="1"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2053" name="Picture 5" descr="See the source image">
            <a:extLst>
              <a:ext uri="{FF2B5EF4-FFF2-40B4-BE49-F238E27FC236}">
                <a16:creationId xmlns:a16="http://schemas.microsoft.com/office/drawing/2014/main" id="{1D413531-8723-47CB-8156-DBB4F655D3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624"/>
          <a:stretch/>
        </p:blipFill>
        <p:spPr bwMode="auto">
          <a:xfrm>
            <a:off x="6926974" y="1976927"/>
            <a:ext cx="4024604" cy="29090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749C4FB-604B-48AC-9716-24D7DB0C2188}"/>
              </a:ext>
            </a:extLst>
          </p:cNvPr>
          <p:cNvSpPr/>
          <p:nvPr/>
        </p:nvSpPr>
        <p:spPr>
          <a:xfrm>
            <a:off x="6926972" y="4883087"/>
            <a:ext cx="4024605" cy="923330"/>
          </a:xfrm>
          <a:prstGeom prst="rect">
            <a:avLst/>
          </a:prstGeom>
          <a:solidFill>
            <a:schemeClr val="bg1"/>
          </a:solidFill>
          <a:ln>
            <a:noFill/>
          </a:ln>
        </p:spPr>
        <p:txBody>
          <a:bodyPr wrap="square">
            <a:spAutoFit/>
          </a:bodyPr>
          <a:lstStyle/>
          <a:p>
            <a:pPr algn="ctr"/>
            <a:r>
              <a:rPr lang="en-AU" dirty="0">
                <a:latin typeface="Times New Roman" panose="02020603050405020304" pitchFamily="18" charset="0"/>
                <a:ea typeface="Calibri" panose="020F0502020204030204" pitchFamily="34" charset="0"/>
                <a:cs typeface="Times New Roman" panose="02020603050405020304" pitchFamily="18" charset="0"/>
              </a:rPr>
              <a:t>If conveyor belts always track to the “high side”, why does this belt track to the left,</a:t>
            </a:r>
          </a:p>
        </p:txBody>
      </p:sp>
      <p:sp>
        <p:nvSpPr>
          <p:cNvPr id="4" name="Rectangle 3">
            <a:extLst>
              <a:ext uri="{FF2B5EF4-FFF2-40B4-BE49-F238E27FC236}">
                <a16:creationId xmlns:a16="http://schemas.microsoft.com/office/drawing/2014/main" id="{FFC8370C-D5E9-4354-8CC9-ACD445C9FEAB}"/>
              </a:ext>
            </a:extLst>
          </p:cNvPr>
          <p:cNvSpPr/>
          <p:nvPr/>
        </p:nvSpPr>
        <p:spPr>
          <a:xfrm>
            <a:off x="6926975" y="4885100"/>
            <a:ext cx="4024604" cy="923330"/>
          </a:xfrm>
          <a:prstGeom prst="rect">
            <a:avLst/>
          </a:prstGeom>
          <a:solidFill>
            <a:schemeClr val="bg1"/>
          </a:solidFill>
          <a:ln>
            <a:noFill/>
          </a:ln>
        </p:spPr>
        <p:txBody>
          <a:bodyPr wrap="square">
            <a:spAutoFit/>
          </a:bodyPr>
          <a:lstStyle/>
          <a:p>
            <a:pPr algn="ctr"/>
            <a:endParaRPr lang="en-AU"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AU" dirty="0">
                <a:latin typeface="Times New Roman" panose="02020603050405020304" pitchFamily="18" charset="0"/>
                <a:ea typeface="Calibri" panose="020F0502020204030204" pitchFamily="34" charset="0"/>
                <a:cs typeface="Times New Roman" panose="02020603050405020304" pitchFamily="18" charset="0"/>
              </a:rPr>
              <a:t>When this belt clearly tracks to the right?</a:t>
            </a:r>
          </a:p>
          <a:p>
            <a:pPr algn="ctr"/>
            <a:r>
              <a:rPr lang="en-AU"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D71FB469-1707-4FA2-A3F1-41037A6AF112}"/>
              </a:ext>
            </a:extLst>
          </p:cNvPr>
          <p:cNvPicPr>
            <a:picLocks noChangeAspect="1"/>
          </p:cNvPicPr>
          <p:nvPr/>
        </p:nvPicPr>
        <p:blipFill>
          <a:blip r:embed="rId8"/>
          <a:stretch>
            <a:fillRect/>
          </a:stretch>
        </p:blipFill>
        <p:spPr>
          <a:xfrm>
            <a:off x="6926972" y="1973571"/>
            <a:ext cx="4024605" cy="2909068"/>
          </a:xfrm>
          <a:prstGeom prst="rect">
            <a:avLst/>
          </a:prstGeom>
        </p:spPr>
      </p:pic>
      <p:sp>
        <p:nvSpPr>
          <p:cNvPr id="7" name="Rectangle 6">
            <a:extLst>
              <a:ext uri="{FF2B5EF4-FFF2-40B4-BE49-F238E27FC236}">
                <a16:creationId xmlns:a16="http://schemas.microsoft.com/office/drawing/2014/main" id="{B85F4AC7-342C-48E9-8FE7-3E133F2CF889}"/>
              </a:ext>
            </a:extLst>
          </p:cNvPr>
          <p:cNvSpPr/>
          <p:nvPr/>
        </p:nvSpPr>
        <p:spPr>
          <a:xfrm>
            <a:off x="6926972" y="4887561"/>
            <a:ext cx="4024605" cy="923330"/>
          </a:xfrm>
          <a:prstGeom prst="rect">
            <a:avLst/>
          </a:prstGeom>
          <a:solidFill>
            <a:schemeClr val="bg1"/>
          </a:solidFill>
          <a:ln>
            <a:noFill/>
          </a:ln>
        </p:spPr>
        <p:txBody>
          <a:bodyPr wrap="square">
            <a:spAutoFit/>
          </a:bodyPr>
          <a:lstStyle/>
          <a:p>
            <a:pPr algn="ctr"/>
            <a:r>
              <a:rPr lang="en-AU" dirty="0">
                <a:latin typeface="Times New Roman" panose="02020603050405020304" pitchFamily="18" charset="0"/>
                <a:ea typeface="Calibri" panose="020F0502020204030204" pitchFamily="34" charset="0"/>
                <a:cs typeface="Times New Roman" panose="02020603050405020304" pitchFamily="18" charset="0"/>
              </a:rPr>
              <a:t>And why would water between the working surfaces likely make this situation worse, </a:t>
            </a:r>
          </a:p>
        </p:txBody>
      </p:sp>
      <p:sp>
        <p:nvSpPr>
          <p:cNvPr id="9" name="Rectangle 8">
            <a:extLst>
              <a:ext uri="{FF2B5EF4-FFF2-40B4-BE49-F238E27FC236}">
                <a16:creationId xmlns:a16="http://schemas.microsoft.com/office/drawing/2014/main" id="{6CF4482E-2BFA-4657-8FFF-1E19D1D4024A}"/>
              </a:ext>
            </a:extLst>
          </p:cNvPr>
          <p:cNvSpPr/>
          <p:nvPr/>
        </p:nvSpPr>
        <p:spPr>
          <a:xfrm>
            <a:off x="6926973" y="4892417"/>
            <a:ext cx="4024604" cy="923330"/>
          </a:xfrm>
          <a:prstGeom prst="rect">
            <a:avLst/>
          </a:prstGeom>
          <a:solidFill>
            <a:schemeClr val="bg1"/>
          </a:solidFill>
          <a:ln>
            <a:noFill/>
          </a:ln>
        </p:spPr>
        <p:txBody>
          <a:bodyPr wrap="square">
            <a:spAutoFit/>
          </a:bodyPr>
          <a:lstStyle/>
          <a:p>
            <a:pPr algn="ctr"/>
            <a:endParaRPr lang="en-AU"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AU" dirty="0">
                <a:latin typeface="Times New Roman" panose="02020603050405020304" pitchFamily="18" charset="0"/>
                <a:ea typeface="Calibri" panose="020F0502020204030204" pitchFamily="34" charset="0"/>
                <a:cs typeface="Times New Roman" panose="02020603050405020304" pitchFamily="18" charset="0"/>
              </a:rPr>
              <a:t>But this situation better?</a:t>
            </a:r>
          </a:p>
          <a:p>
            <a:pPr algn="ctr"/>
            <a:endParaRPr lang="en-AU"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B5B6838-F595-4569-9FE4-F25D52F7E100}"/>
              </a:ext>
            </a:extLst>
          </p:cNvPr>
          <p:cNvSpPr txBox="1"/>
          <p:nvPr/>
        </p:nvSpPr>
        <p:spPr>
          <a:xfrm>
            <a:off x="1391010" y="3127283"/>
            <a:ext cx="4967585" cy="523220"/>
          </a:xfrm>
          <a:prstGeom prst="rect">
            <a:avLst/>
          </a:prstGeom>
          <a:solidFill>
            <a:schemeClr val="bg1"/>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Let’s start with a question…</a:t>
            </a:r>
            <a:endParaRPr lang="en-AU" sz="28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4FE9A68-BDBB-435E-A451-C6FBECC041F4}"/>
              </a:ext>
            </a:extLst>
          </p:cNvPr>
          <p:cNvSpPr/>
          <p:nvPr/>
        </p:nvSpPr>
        <p:spPr>
          <a:xfrm>
            <a:off x="1391006" y="2275326"/>
            <a:ext cx="4407159" cy="2308324"/>
          </a:xfrm>
          <a:prstGeom prst="rect">
            <a:avLst/>
          </a:prstGeom>
          <a:solidFill>
            <a:schemeClr val="bg1"/>
          </a:solidFill>
          <a:ln>
            <a:noFill/>
          </a:ln>
        </p:spPr>
        <p:txBody>
          <a:bodyPr wrap="square">
            <a:spAutoFit/>
          </a:bodyPr>
          <a:lstStyle/>
          <a:p>
            <a:pPr algn="ctr"/>
            <a:r>
              <a:rPr lang="en-AU" dirty="0">
                <a:latin typeface="Times New Roman" panose="02020603050405020304" pitchFamily="18" charset="0"/>
                <a:ea typeface="Calibri" panose="020F0502020204030204" pitchFamily="34" charset="0"/>
                <a:cs typeface="Times New Roman" panose="02020603050405020304" pitchFamily="18" charset="0"/>
              </a:rPr>
              <a:t>The reality is that the people usually tasked with addressing conveyor belt tracking issues would have difficulty answering these questions.  This is often because conveyor belt tracking is treated as an artform open to interpretation and experience, not a science where principles are applied and weighted to produce a predictable outcome. </a:t>
            </a:r>
          </a:p>
        </p:txBody>
      </p:sp>
      <p:pic>
        <p:nvPicPr>
          <p:cNvPr id="42" name="Picture 41">
            <a:extLst>
              <a:ext uri="{FF2B5EF4-FFF2-40B4-BE49-F238E27FC236}">
                <a16:creationId xmlns:a16="http://schemas.microsoft.com/office/drawing/2014/main" id="{050A8CF4-E724-4586-94E6-1AD8FDCB0ECF}"/>
              </a:ext>
            </a:extLst>
          </p:cNvPr>
          <p:cNvPicPr>
            <a:picLocks noChangeAspect="1"/>
          </p:cNvPicPr>
          <p:nvPr/>
        </p:nvPicPr>
        <p:blipFill>
          <a:blip r:embed="rId8"/>
          <a:stretch>
            <a:fillRect/>
          </a:stretch>
        </p:blipFill>
        <p:spPr>
          <a:xfrm>
            <a:off x="6926970" y="1969729"/>
            <a:ext cx="4024605" cy="2909068"/>
          </a:xfrm>
          <a:prstGeom prst="rect">
            <a:avLst/>
          </a:prstGeom>
        </p:spPr>
      </p:pic>
      <p:sp>
        <p:nvSpPr>
          <p:cNvPr id="12" name="Rectangle 11">
            <a:extLst>
              <a:ext uri="{FF2B5EF4-FFF2-40B4-BE49-F238E27FC236}">
                <a16:creationId xmlns:a16="http://schemas.microsoft.com/office/drawing/2014/main" id="{033EDC11-CBB5-47CA-AF72-B242801F180A}"/>
              </a:ext>
            </a:extLst>
          </p:cNvPr>
          <p:cNvSpPr/>
          <p:nvPr/>
        </p:nvSpPr>
        <p:spPr>
          <a:xfrm>
            <a:off x="6926966" y="4892417"/>
            <a:ext cx="4024604" cy="997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1AE24342-C0D8-412B-8FCC-38DE5C1A805B}"/>
              </a:ext>
            </a:extLst>
          </p:cNvPr>
          <p:cNvSpPr/>
          <p:nvPr/>
        </p:nvSpPr>
        <p:spPr>
          <a:xfrm>
            <a:off x="1391006" y="2275082"/>
            <a:ext cx="4407159" cy="2308324"/>
          </a:xfrm>
          <a:prstGeom prst="rect">
            <a:avLst/>
          </a:prstGeom>
          <a:solidFill>
            <a:schemeClr val="bg1"/>
          </a:solidFill>
          <a:ln>
            <a:noFill/>
          </a:ln>
        </p:spPr>
        <p:txBody>
          <a:bodyPr wrap="square">
            <a:spAutoFit/>
          </a:bodyPr>
          <a:lstStyle/>
          <a:p>
            <a:pPr algn="ctr"/>
            <a:endParaRPr lang="en-AU"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AU" dirty="0">
                <a:latin typeface="Times New Roman" panose="02020603050405020304" pitchFamily="18" charset="0"/>
                <a:ea typeface="Calibri" panose="020F0502020204030204" pitchFamily="34" charset="0"/>
                <a:cs typeface="Times New Roman" panose="02020603050405020304" pitchFamily="18" charset="0"/>
              </a:rPr>
              <a:t>This used to be acceptable, but with ever increasing production demands the time lost to trial and error tracking methodology wears </a:t>
            </a:r>
            <a:r>
              <a:rPr lang="en-AU" b="1" u="sng" dirty="0">
                <a:latin typeface="Times New Roman" panose="02020603050405020304" pitchFamily="18" charset="0"/>
                <a:ea typeface="Calibri" panose="020F0502020204030204" pitchFamily="34" charset="0"/>
                <a:cs typeface="Times New Roman" panose="02020603050405020304" pitchFamily="18" charset="0"/>
              </a:rPr>
              <a:t>very</a:t>
            </a:r>
            <a:r>
              <a:rPr lang="en-AU" dirty="0">
                <a:latin typeface="Times New Roman" panose="02020603050405020304" pitchFamily="18" charset="0"/>
                <a:ea typeface="Calibri" panose="020F0502020204030204" pitchFamily="34" charset="0"/>
                <a:cs typeface="Times New Roman" panose="02020603050405020304" pitchFamily="18" charset="0"/>
              </a:rPr>
              <a:t> thin with under-pressure operations managers. </a:t>
            </a:r>
            <a:endParaRPr lang="en-AU" dirty="0">
              <a:latin typeface="Times New Roman" panose="02020603050405020304" pitchFamily="18" charset="0"/>
              <a:cs typeface="Times New Roman" panose="02020603050405020304" pitchFamily="18" charset="0"/>
            </a:endParaRPr>
          </a:p>
          <a:p>
            <a:pPr algn="ctr"/>
            <a:endParaRPr lang="en-AU" dirty="0">
              <a:latin typeface="Times New Roman" panose="02020603050405020304" pitchFamily="18" charset="0"/>
              <a:cs typeface="Times New Roman" panose="02020603050405020304" pitchFamily="18" charset="0"/>
            </a:endParaRPr>
          </a:p>
          <a:p>
            <a:pPr algn="ctr"/>
            <a:endParaRPr lang="en-AU"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177B512E-D680-49AE-8186-9747B5B8B823}"/>
              </a:ext>
            </a:extLst>
          </p:cNvPr>
          <p:cNvSpPr/>
          <p:nvPr/>
        </p:nvSpPr>
        <p:spPr>
          <a:xfrm>
            <a:off x="1391006" y="2274838"/>
            <a:ext cx="4407159" cy="2031325"/>
          </a:xfrm>
          <a:prstGeom prst="rect">
            <a:avLst/>
          </a:prstGeom>
          <a:solidFill>
            <a:schemeClr val="bg1"/>
          </a:solidFill>
          <a:ln>
            <a:noFill/>
          </a:ln>
        </p:spPr>
        <p:txBody>
          <a:bodyPr wrap="square">
            <a:spAutoFit/>
          </a:bodyPr>
          <a:lstStyle/>
          <a:p>
            <a:pPr algn="ctr"/>
            <a:endParaRPr lang="en-AU"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AU" dirty="0">
                <a:latin typeface="Times New Roman" panose="02020603050405020304" pitchFamily="18" charset="0"/>
                <a:ea typeface="Calibri" panose="020F0502020204030204" pitchFamily="34" charset="0"/>
                <a:cs typeface="Times New Roman" panose="02020603050405020304" pitchFamily="18" charset="0"/>
              </a:rPr>
              <a:t>Being able to adjust an offline conveyor inside a short plant shutdown and </a:t>
            </a:r>
            <a:r>
              <a:rPr lang="en-AU" b="1" u="sng" dirty="0">
                <a:latin typeface="Times New Roman" panose="02020603050405020304" pitchFamily="18" charset="0"/>
                <a:ea typeface="Calibri" panose="020F0502020204030204" pitchFamily="34" charset="0"/>
                <a:cs typeface="Times New Roman" panose="02020603050405020304" pitchFamily="18" charset="0"/>
              </a:rPr>
              <a:t>know with confidence</a:t>
            </a:r>
            <a:r>
              <a:rPr lang="en-AU" dirty="0">
                <a:latin typeface="Times New Roman" panose="02020603050405020304" pitchFamily="18" charset="0"/>
                <a:ea typeface="Calibri" panose="020F0502020204030204" pitchFamily="34" charset="0"/>
                <a:cs typeface="Times New Roman" panose="02020603050405020304" pitchFamily="18" charset="0"/>
              </a:rPr>
              <a:t> that it will operate as desired on restart – no further downtime necessary – is now less a luxury and more a necessity.</a:t>
            </a:r>
            <a:endParaRPr lang="en-AU" dirty="0">
              <a:latin typeface="Times New Roman" panose="02020603050405020304" pitchFamily="18" charset="0"/>
              <a:cs typeface="Times New Roman" panose="02020603050405020304" pitchFamily="18" charset="0"/>
            </a:endParaRPr>
          </a:p>
          <a:p>
            <a:pPr algn="ct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52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xit" presetSubtype="0" fill="hold" grpId="0"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5" descr="See the source image">
            <a:extLst>
              <a:ext uri="{FF2B5EF4-FFF2-40B4-BE49-F238E27FC236}">
                <a16:creationId xmlns:a16="http://schemas.microsoft.com/office/drawing/2014/main" id="{3B0A2088-820A-4BEA-B4BB-B507AAE242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1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DA1DB68-9D99-411B-A2D3-CB1A5BEE90BF}"/>
              </a:ext>
            </a:extLst>
          </p:cNvPr>
          <p:cNvSpPr/>
          <p:nvPr/>
        </p:nvSpPr>
        <p:spPr>
          <a:xfrm>
            <a:off x="0" y="647114"/>
            <a:ext cx="12192000" cy="5556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53D8E81-822A-4BDB-80CA-B2806BAA68A5}"/>
              </a:ext>
            </a:extLst>
          </p:cNvPr>
          <p:cNvSpPr/>
          <p:nvPr/>
        </p:nvSpPr>
        <p:spPr>
          <a:xfrm>
            <a:off x="5867896" y="1746138"/>
            <a:ext cx="5428463" cy="3108543"/>
          </a:xfrm>
          <a:prstGeom prst="rect">
            <a:avLst/>
          </a:prstGeom>
          <a:solidFill>
            <a:schemeClr val="bg1"/>
          </a:solidFill>
          <a:ln>
            <a:noFill/>
          </a:ln>
        </p:spPr>
        <p:txBody>
          <a:bodyPr wrap="square">
            <a:spAutoFit/>
          </a:bodyPr>
          <a:lstStyle/>
          <a:p>
            <a:pPr algn="ctr"/>
            <a:r>
              <a:rPr lang="en-AU" sz="2800" dirty="0">
                <a:latin typeface="Times New Roman" panose="02020603050405020304" pitchFamily="18" charset="0"/>
                <a:ea typeface="Calibri" panose="020F0502020204030204" pitchFamily="34" charset="0"/>
                <a:cs typeface="Times New Roman" panose="02020603050405020304" pitchFamily="18" charset="0"/>
              </a:rPr>
              <a:t> </a:t>
            </a:r>
          </a:p>
          <a:p>
            <a:pPr algn="ctr"/>
            <a:r>
              <a:rPr lang="en-AU" sz="2800" dirty="0">
                <a:latin typeface="Times New Roman" panose="02020603050405020304" pitchFamily="18" charset="0"/>
                <a:ea typeface="Calibri" panose="020F0502020204030204" pitchFamily="34" charset="0"/>
                <a:cs typeface="Times New Roman" panose="02020603050405020304" pitchFamily="18" charset="0"/>
              </a:rPr>
              <a:t> </a:t>
            </a:r>
          </a:p>
          <a:p>
            <a:pPr algn="ctr"/>
            <a:endParaRPr lang="en-AU" sz="28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AU" sz="2800" dirty="0">
                <a:latin typeface="Times New Roman" panose="02020603050405020304" pitchFamily="18" charset="0"/>
                <a:ea typeface="Calibri" panose="020F0502020204030204" pitchFamily="34" charset="0"/>
                <a:cs typeface="Times New Roman" panose="02020603050405020304" pitchFamily="18" charset="0"/>
              </a:rPr>
              <a:t>Our Training Approach</a:t>
            </a:r>
          </a:p>
          <a:p>
            <a:pPr algn="ctr"/>
            <a:endParaRPr lang="en-AU" sz="28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AU" sz="2800" dirty="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AU"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F69BA8B-B692-4CF6-A2D2-F4E8CACBF271}"/>
              </a:ext>
            </a:extLst>
          </p:cNvPr>
          <p:cNvSpPr/>
          <p:nvPr/>
        </p:nvSpPr>
        <p:spPr>
          <a:xfrm>
            <a:off x="5867897" y="2007749"/>
            <a:ext cx="5428463" cy="2862322"/>
          </a:xfrm>
          <a:prstGeom prst="rect">
            <a:avLst/>
          </a:prstGeom>
          <a:solidFill>
            <a:schemeClr val="bg1"/>
          </a:solidFill>
          <a:ln>
            <a:noFill/>
          </a:ln>
        </p:spPr>
        <p:txBody>
          <a:bodyPr wrap="square">
            <a:spAutoFit/>
          </a:bodyPr>
          <a:lstStyle/>
          <a:p>
            <a:pPr algn="ctr"/>
            <a:endParaRPr lang="en-AU" sz="9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AU" dirty="0">
                <a:latin typeface="Times New Roman" panose="02020603050405020304" pitchFamily="18" charset="0"/>
                <a:ea typeface="Calibri" panose="020F0502020204030204" pitchFamily="34" charset="0"/>
                <a:cs typeface="Times New Roman" panose="02020603050405020304" pitchFamily="18" charset="0"/>
              </a:rPr>
              <a:t>Coupling extensive conveyor installation, commissioning and operations experience with application specific engineering principles, the team at IPI can educate your personnel in methodology proven to result in predictable conveyor performance following </a:t>
            </a:r>
            <a:r>
              <a:rPr lang="en-AU" b="1" u="sng" dirty="0">
                <a:latin typeface="Times New Roman" panose="02020603050405020304" pitchFamily="18" charset="0"/>
                <a:ea typeface="Calibri" panose="020F0502020204030204" pitchFamily="34" charset="0"/>
                <a:cs typeface="Times New Roman" panose="02020603050405020304" pitchFamily="18" charset="0"/>
              </a:rPr>
              <a:t>multiple</a:t>
            </a:r>
            <a:r>
              <a:rPr lang="en-AU" dirty="0">
                <a:latin typeface="Times New Roman" panose="02020603050405020304" pitchFamily="18" charset="0"/>
                <a:ea typeface="Calibri" panose="020F0502020204030204" pitchFamily="34" charset="0"/>
                <a:cs typeface="Times New Roman" panose="02020603050405020304" pitchFamily="18" charset="0"/>
              </a:rPr>
              <a:t> component changes in an outage.  </a:t>
            </a:r>
            <a:r>
              <a:rPr lang="en-AU" b="1" u="sng" dirty="0">
                <a:latin typeface="Times New Roman" panose="02020603050405020304" pitchFamily="18" charset="0"/>
                <a:ea typeface="Calibri" panose="020F0502020204030204" pitchFamily="34" charset="0"/>
                <a:cs typeface="Times New Roman" panose="02020603050405020304" pitchFamily="18" charset="0"/>
              </a:rPr>
              <a:t>Your exposure to unknown or unintended consequences can be controlled as rigidly as your risk profile allows</a:t>
            </a:r>
            <a:r>
              <a:rPr lang="en-AU" dirty="0">
                <a:latin typeface="Times New Roman" panose="02020603050405020304" pitchFamily="18" charset="0"/>
                <a:ea typeface="Calibri" panose="020F0502020204030204" pitchFamily="34" charset="0"/>
                <a:cs typeface="Times New Roman" panose="02020603050405020304" pitchFamily="18" charset="0"/>
              </a:rPr>
              <a:t>.</a:t>
            </a:r>
          </a:p>
          <a:p>
            <a:pPr algn="ctr"/>
            <a:endParaRPr lang="en-AU" sz="9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6" name="Object 12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126" name="Object 12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7" name="Rectangle 126" hidden="1"/>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85000"/>
              </a:lnSpc>
              <a:spcBef>
                <a:spcPct val="0"/>
              </a:spcBef>
              <a:spcAft>
                <a:spcPct val="0"/>
              </a:spcAft>
            </a:pPr>
            <a:endParaRPr lang="en-AU" sz="28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CE030279-3A20-4E37-A1E7-DD4C90FD3777}"/>
              </a:ext>
            </a:extLst>
          </p:cNvPr>
          <p:cNvSpPr/>
          <p:nvPr/>
        </p:nvSpPr>
        <p:spPr>
          <a:xfrm>
            <a:off x="5867895" y="2132821"/>
            <a:ext cx="5428463" cy="2585323"/>
          </a:xfrm>
          <a:prstGeom prst="rect">
            <a:avLst/>
          </a:prstGeom>
          <a:solidFill>
            <a:schemeClr val="bg1"/>
          </a:solidFill>
          <a:ln>
            <a:noFill/>
          </a:ln>
        </p:spPr>
        <p:txBody>
          <a:bodyPr wrap="square">
            <a:spAutoFit/>
          </a:bodyPr>
          <a:lstStyle/>
          <a:p>
            <a:pPr algn="ctr"/>
            <a:r>
              <a:rPr lang="en-AU" dirty="0">
                <a:latin typeface="Times New Roman" panose="02020603050405020304" pitchFamily="18" charset="0"/>
                <a:ea typeface="Calibri" panose="020F0502020204030204" pitchFamily="34" charset="0"/>
                <a:cs typeface="Times New Roman" panose="02020603050405020304" pitchFamily="18" charset="0"/>
              </a:rPr>
              <a:t>  </a:t>
            </a:r>
          </a:p>
          <a:p>
            <a:pPr algn="ctr"/>
            <a:r>
              <a:rPr lang="en-AU" dirty="0">
                <a:latin typeface="Times New Roman" panose="02020603050405020304" pitchFamily="18" charset="0"/>
                <a:ea typeface="Calibri" panose="020F0502020204030204" pitchFamily="34" charset="0"/>
                <a:cs typeface="Times New Roman" panose="02020603050405020304" pitchFamily="18" charset="0"/>
              </a:rPr>
              <a:t>IPI doesn’t simply teach from a slide-pack; our miniaturised conveyor system allows students to interact with an array of belt tracking scenarios in a zero risk environment.  By being able to test the limits of component functionality, it is our observation that students develop and retain a more complete understanding of conveyor belt tracking principles.   </a:t>
            </a:r>
          </a:p>
          <a:p>
            <a:pPr algn="ctr"/>
            <a:endParaRPr lang="en-A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17">
            <a:extLst>
              <a:ext uri="{FF2B5EF4-FFF2-40B4-BE49-F238E27FC236}">
                <a16:creationId xmlns:a16="http://schemas.microsoft.com/office/drawing/2014/main" id="{CD15808D-16ED-44EB-9B72-D837458275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411" y="1471612"/>
            <a:ext cx="450532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71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Object 12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26" name="Object 12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7" name="Rectangle 126" hidden="1"/>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85000"/>
              </a:lnSpc>
              <a:spcBef>
                <a:spcPct val="0"/>
              </a:spcBef>
              <a:spcAft>
                <a:spcPct val="0"/>
              </a:spcAft>
            </a:pPr>
            <a:endParaRPr lang="en-AU" sz="2800" b="1"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1053" name="Picture 29" descr="See the source image">
            <a:extLst>
              <a:ext uri="{FF2B5EF4-FFF2-40B4-BE49-F238E27FC236}">
                <a16:creationId xmlns:a16="http://schemas.microsoft.com/office/drawing/2014/main" id="{7C0D60D2-E28C-4284-9995-616227EC8C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7" y="0"/>
            <a:ext cx="9026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F57F73E0-F0C1-4ECE-8ECF-2111CA52AAFC}"/>
              </a:ext>
            </a:extLst>
          </p:cNvPr>
          <p:cNvSpPr/>
          <p:nvPr/>
        </p:nvSpPr>
        <p:spPr>
          <a:xfrm>
            <a:off x="9521095" y="5679545"/>
            <a:ext cx="2204450" cy="246221"/>
          </a:xfrm>
          <a:prstGeom prst="rect">
            <a:avLst/>
          </a:prstGeom>
        </p:spPr>
        <p:txBody>
          <a:bodyPr wrap="none">
            <a:spAutoFit/>
          </a:bodyPr>
          <a:lstStyle/>
          <a:p>
            <a:pPr algn="ctr"/>
            <a:r>
              <a:rPr lang="en-AU" sz="1000" dirty="0">
                <a:latin typeface="Times New Roman" panose="02020603050405020304" pitchFamily="18" charset="0"/>
                <a:ea typeface="Calibri" panose="020F0502020204030204" pitchFamily="34" charset="0"/>
                <a:cs typeface="Times New Roman" panose="02020603050405020304" pitchFamily="18" charset="0"/>
              </a:rPr>
              <a:t>*Under alpha testing at time of writing</a:t>
            </a:r>
          </a:p>
        </p:txBody>
      </p:sp>
      <p:sp>
        <p:nvSpPr>
          <p:cNvPr id="36" name="Rectangle 35">
            <a:extLst>
              <a:ext uri="{FF2B5EF4-FFF2-40B4-BE49-F238E27FC236}">
                <a16:creationId xmlns:a16="http://schemas.microsoft.com/office/drawing/2014/main" id="{C0AF0E01-A019-4B52-B8D0-D4CEF3FA2F80}"/>
              </a:ext>
            </a:extLst>
          </p:cNvPr>
          <p:cNvSpPr/>
          <p:nvPr/>
        </p:nvSpPr>
        <p:spPr>
          <a:xfrm>
            <a:off x="301413" y="214923"/>
            <a:ext cx="4320988" cy="1754326"/>
          </a:xfrm>
          <a:prstGeom prst="rect">
            <a:avLst/>
          </a:prstGeom>
          <a:ln>
            <a:noFill/>
          </a:ln>
        </p:spPr>
        <p:txBody>
          <a:bodyPr wrap="square">
            <a:spAutoFit/>
          </a:bodyPr>
          <a:lstStyle/>
          <a:p>
            <a:pPr algn="ctr"/>
            <a:r>
              <a:rPr lang="en-AU" dirty="0">
                <a:latin typeface="Times New Roman" panose="02020603050405020304" pitchFamily="18" charset="0"/>
                <a:ea typeface="Calibri" panose="020F0502020204030204" pitchFamily="34" charset="0"/>
                <a:cs typeface="Times New Roman" panose="02020603050405020304" pitchFamily="18" charset="0"/>
              </a:rPr>
              <a:t>Post-course, IPI’s proprietary application Belt TrackerHacker</a:t>
            </a:r>
            <a:r>
              <a:rPr lang="en-AU" baseline="30000" dirty="0">
                <a:latin typeface="Times New Roman" panose="02020603050405020304" pitchFamily="18" charset="0"/>
                <a:ea typeface="Calibri" panose="020F0502020204030204" pitchFamily="34" charset="0"/>
                <a:cs typeface="Times New Roman" panose="02020603050405020304" pitchFamily="18" charset="0"/>
              </a:rPr>
              <a:t>TM</a:t>
            </a:r>
            <a:r>
              <a:rPr lang="en-AU" dirty="0">
                <a:latin typeface="Times New Roman" panose="02020603050405020304" pitchFamily="18" charset="0"/>
                <a:ea typeface="Calibri" panose="020F0502020204030204" pitchFamily="34" charset="0"/>
                <a:cs typeface="Times New Roman" panose="02020603050405020304" pitchFamily="18" charset="0"/>
              </a:rPr>
              <a:t>*, guides trouble shooting and decision making to ensure that students continue to apply their newfound knowledge correctly in the field </a:t>
            </a:r>
          </a:p>
          <a:p>
            <a:pPr algn="ctr"/>
            <a:endParaRPr lang="en-A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4F91372-1677-FB38-8DDB-5ACE870EE968}"/>
              </a:ext>
            </a:extLst>
          </p:cNvPr>
          <p:cNvPicPr>
            <a:picLocks noChangeAspect="1"/>
          </p:cNvPicPr>
          <p:nvPr/>
        </p:nvPicPr>
        <p:blipFill>
          <a:blip r:embed="rId7"/>
          <a:stretch>
            <a:fillRect/>
          </a:stretch>
        </p:blipFill>
        <p:spPr>
          <a:xfrm>
            <a:off x="0" y="-4666"/>
            <a:ext cx="4923814" cy="2193901"/>
          </a:xfrm>
          <a:prstGeom prst="rect">
            <a:avLst/>
          </a:prstGeom>
        </p:spPr>
      </p:pic>
      <p:sp>
        <p:nvSpPr>
          <p:cNvPr id="38" name="Rectangle 37">
            <a:extLst>
              <a:ext uri="{FF2B5EF4-FFF2-40B4-BE49-F238E27FC236}">
                <a16:creationId xmlns:a16="http://schemas.microsoft.com/office/drawing/2014/main" id="{ADA4C02F-511D-4AE2-BBD3-9E3C4E7457ED}"/>
              </a:ext>
            </a:extLst>
          </p:cNvPr>
          <p:cNvSpPr/>
          <p:nvPr/>
        </p:nvSpPr>
        <p:spPr>
          <a:xfrm>
            <a:off x="301413" y="346953"/>
            <a:ext cx="4320988" cy="1384995"/>
          </a:xfrm>
          <a:prstGeom prst="rect">
            <a:avLst/>
          </a:prstGeom>
          <a:ln>
            <a:noFill/>
          </a:ln>
        </p:spPr>
        <p:txBody>
          <a:bodyPr wrap="square">
            <a:spAutoFit/>
          </a:bodyPr>
          <a:lstStyle/>
          <a:p>
            <a:pPr algn="ctr"/>
            <a:r>
              <a:rPr lang="en-US" sz="2800" dirty="0">
                <a:latin typeface="Times New Roman" panose="02020603050405020304" pitchFamily="18" charset="0"/>
                <a:ea typeface="Calibri" panose="020F0502020204030204" pitchFamily="34" charset="0"/>
                <a:cs typeface="Times New Roman" panose="02020603050405020304" pitchFamily="18" charset="0"/>
              </a:rPr>
              <a:t>Continued Service </a:t>
            </a:r>
          </a:p>
          <a:p>
            <a:pPr algn="ctr"/>
            <a:r>
              <a:rPr lang="en-US" sz="2800" dirty="0">
                <a:latin typeface="Times New Roman" panose="02020603050405020304" pitchFamily="18" charset="0"/>
                <a:ea typeface="Calibri" panose="020F0502020204030204" pitchFamily="34" charset="0"/>
                <a:cs typeface="Times New Roman" panose="02020603050405020304" pitchFamily="18" charset="0"/>
              </a:rPr>
              <a:t>and </a:t>
            </a:r>
          </a:p>
          <a:p>
            <a:pPr algn="ctr"/>
            <a:r>
              <a:rPr lang="en-US" sz="2800" dirty="0">
                <a:latin typeface="Times New Roman" panose="02020603050405020304" pitchFamily="18" charset="0"/>
                <a:ea typeface="Calibri" panose="020F0502020204030204" pitchFamily="34" charset="0"/>
                <a:cs typeface="Times New Roman" panose="02020603050405020304" pitchFamily="18" charset="0"/>
              </a:rPr>
              <a:t>Support</a:t>
            </a:r>
            <a:endParaRPr lang="en-AU"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BD0F29B-96F4-30F2-436E-8C5BADBC9227}"/>
              </a:ext>
            </a:extLst>
          </p:cNvPr>
          <p:cNvSpPr/>
          <p:nvPr/>
        </p:nvSpPr>
        <p:spPr>
          <a:xfrm>
            <a:off x="9845675" y="1790959"/>
            <a:ext cx="1570124" cy="183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A5068B79-16F6-D3BA-0313-A8B938BD015F}"/>
              </a:ext>
            </a:extLst>
          </p:cNvPr>
          <p:cNvSpPr/>
          <p:nvPr/>
        </p:nvSpPr>
        <p:spPr>
          <a:xfrm>
            <a:off x="10356099" y="1568729"/>
            <a:ext cx="540544"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3B68914C-CF75-EA41-07E4-D618D4B880D9}"/>
              </a:ext>
            </a:extLst>
          </p:cNvPr>
          <p:cNvSpPr/>
          <p:nvPr/>
        </p:nvSpPr>
        <p:spPr>
          <a:xfrm>
            <a:off x="9837583" y="1959967"/>
            <a:ext cx="1570630" cy="25970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5">
            <a:extLst>
              <a:ext uri="{FF2B5EF4-FFF2-40B4-BE49-F238E27FC236}">
                <a16:creationId xmlns:a16="http://schemas.microsoft.com/office/drawing/2014/main" id="{7ED0138D-5CE0-373D-2B9E-3C5F8A63129E}"/>
              </a:ext>
            </a:extLst>
          </p:cNvPr>
          <p:cNvSpPr>
            <a:spLocks noChangeArrowheads="1"/>
          </p:cNvSpPr>
          <p:nvPr/>
        </p:nvSpPr>
        <p:spPr bwMode="auto">
          <a:xfrm>
            <a:off x="9709503" y="1412212"/>
            <a:ext cx="1851039" cy="3707138"/>
          </a:xfrm>
          <a:custGeom>
            <a:avLst/>
            <a:gdLst>
              <a:gd name="T0" fmla="*/ 147 w 1613"/>
              <a:gd name="T1" fmla="*/ 366 h 3231"/>
              <a:gd name="T2" fmla="*/ 1466 w 1613"/>
              <a:gd name="T3" fmla="*/ 366 h 3231"/>
              <a:gd name="T4" fmla="*/ 1466 w 1613"/>
              <a:gd name="T5" fmla="*/ 2712 h 3231"/>
              <a:gd name="T6" fmla="*/ 147 w 1613"/>
              <a:gd name="T7" fmla="*/ 2712 h 3231"/>
              <a:gd name="T8" fmla="*/ 147 w 1613"/>
              <a:gd name="T9" fmla="*/ 366 h 3231"/>
              <a:gd name="T10" fmla="*/ 586 w 1613"/>
              <a:gd name="T11" fmla="*/ 178 h 3231"/>
              <a:gd name="T12" fmla="*/ 586 w 1613"/>
              <a:gd name="T13" fmla="*/ 178 h 3231"/>
              <a:gd name="T14" fmla="*/ 605 w 1613"/>
              <a:gd name="T15" fmla="*/ 147 h 3231"/>
              <a:gd name="T16" fmla="*/ 1006 w 1613"/>
              <a:gd name="T17" fmla="*/ 147 h 3231"/>
              <a:gd name="T18" fmla="*/ 1006 w 1613"/>
              <a:gd name="T19" fmla="*/ 147 h 3231"/>
              <a:gd name="T20" fmla="*/ 1027 w 1613"/>
              <a:gd name="T21" fmla="*/ 178 h 3231"/>
              <a:gd name="T22" fmla="*/ 1027 w 1613"/>
              <a:gd name="T23" fmla="*/ 187 h 3231"/>
              <a:gd name="T24" fmla="*/ 1027 w 1613"/>
              <a:gd name="T25" fmla="*/ 187 h 3231"/>
              <a:gd name="T26" fmla="*/ 1006 w 1613"/>
              <a:gd name="T27" fmla="*/ 219 h 3231"/>
              <a:gd name="T28" fmla="*/ 605 w 1613"/>
              <a:gd name="T29" fmla="*/ 219 h 3231"/>
              <a:gd name="T30" fmla="*/ 605 w 1613"/>
              <a:gd name="T31" fmla="*/ 219 h 3231"/>
              <a:gd name="T32" fmla="*/ 586 w 1613"/>
              <a:gd name="T33" fmla="*/ 187 h 3231"/>
              <a:gd name="T34" fmla="*/ 586 w 1613"/>
              <a:gd name="T35" fmla="*/ 178 h 3231"/>
              <a:gd name="T36" fmla="*/ 806 w 1613"/>
              <a:gd name="T37" fmla="*/ 3107 h 3231"/>
              <a:gd name="T38" fmla="*/ 806 w 1613"/>
              <a:gd name="T39" fmla="*/ 3107 h 3231"/>
              <a:gd name="T40" fmla="*/ 660 w 1613"/>
              <a:gd name="T41" fmla="*/ 2961 h 3231"/>
              <a:gd name="T42" fmla="*/ 660 w 1613"/>
              <a:gd name="T43" fmla="*/ 2961 h 3231"/>
              <a:gd name="T44" fmla="*/ 806 w 1613"/>
              <a:gd name="T45" fmla="*/ 2814 h 3231"/>
              <a:gd name="T46" fmla="*/ 806 w 1613"/>
              <a:gd name="T47" fmla="*/ 2814 h 3231"/>
              <a:gd name="T48" fmla="*/ 952 w 1613"/>
              <a:gd name="T49" fmla="*/ 2961 h 3231"/>
              <a:gd name="T50" fmla="*/ 952 w 1613"/>
              <a:gd name="T51" fmla="*/ 2961 h 3231"/>
              <a:gd name="T52" fmla="*/ 806 w 1613"/>
              <a:gd name="T53" fmla="*/ 3107 h 3231"/>
              <a:gd name="T54" fmla="*/ 1319 w 1613"/>
              <a:gd name="T55" fmla="*/ 3230 h 3231"/>
              <a:gd name="T56" fmla="*/ 1319 w 1613"/>
              <a:gd name="T57" fmla="*/ 3230 h 3231"/>
              <a:gd name="T58" fmla="*/ 1612 w 1613"/>
              <a:gd name="T59" fmla="*/ 2935 h 3231"/>
              <a:gd name="T60" fmla="*/ 1612 w 1613"/>
              <a:gd name="T61" fmla="*/ 293 h 3231"/>
              <a:gd name="T62" fmla="*/ 1612 w 1613"/>
              <a:gd name="T63" fmla="*/ 293 h 3231"/>
              <a:gd name="T64" fmla="*/ 1319 w 1613"/>
              <a:gd name="T65" fmla="*/ 0 h 3231"/>
              <a:gd name="T66" fmla="*/ 293 w 1613"/>
              <a:gd name="T67" fmla="*/ 0 h 3231"/>
              <a:gd name="T68" fmla="*/ 293 w 1613"/>
              <a:gd name="T69" fmla="*/ 0 h 3231"/>
              <a:gd name="T70" fmla="*/ 0 w 1613"/>
              <a:gd name="T71" fmla="*/ 293 h 3231"/>
              <a:gd name="T72" fmla="*/ 0 w 1613"/>
              <a:gd name="T73" fmla="*/ 2935 h 3231"/>
              <a:gd name="T74" fmla="*/ 0 w 1613"/>
              <a:gd name="T75" fmla="*/ 2935 h 3231"/>
              <a:gd name="T76" fmla="*/ 293 w 1613"/>
              <a:gd name="T77" fmla="*/ 3230 h 3231"/>
              <a:gd name="T78" fmla="*/ 1319 w 1613"/>
              <a:gd name="T79" fmla="*/ 3230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3" h="3231">
                <a:moveTo>
                  <a:pt x="147" y="366"/>
                </a:moveTo>
                <a:lnTo>
                  <a:pt x="1466" y="366"/>
                </a:lnTo>
                <a:lnTo>
                  <a:pt x="1466" y="2712"/>
                </a:lnTo>
                <a:lnTo>
                  <a:pt x="147" y="2712"/>
                </a:lnTo>
                <a:lnTo>
                  <a:pt x="147" y="366"/>
                </a:lnTo>
                <a:close/>
                <a:moveTo>
                  <a:pt x="586" y="178"/>
                </a:moveTo>
                <a:lnTo>
                  <a:pt x="586" y="178"/>
                </a:lnTo>
                <a:cubicBezTo>
                  <a:pt x="586" y="161"/>
                  <a:pt x="595" y="147"/>
                  <a:pt x="605" y="147"/>
                </a:cubicBezTo>
                <a:lnTo>
                  <a:pt x="1006" y="147"/>
                </a:lnTo>
                <a:lnTo>
                  <a:pt x="1006" y="147"/>
                </a:lnTo>
                <a:cubicBezTo>
                  <a:pt x="1017" y="147"/>
                  <a:pt x="1027" y="161"/>
                  <a:pt x="1027" y="178"/>
                </a:cubicBezTo>
                <a:lnTo>
                  <a:pt x="1027" y="187"/>
                </a:lnTo>
                <a:lnTo>
                  <a:pt x="1027" y="187"/>
                </a:lnTo>
                <a:cubicBezTo>
                  <a:pt x="1027" y="206"/>
                  <a:pt x="1017" y="219"/>
                  <a:pt x="1006" y="219"/>
                </a:cubicBezTo>
                <a:lnTo>
                  <a:pt x="605" y="219"/>
                </a:lnTo>
                <a:lnTo>
                  <a:pt x="605" y="219"/>
                </a:lnTo>
                <a:cubicBezTo>
                  <a:pt x="595" y="219"/>
                  <a:pt x="586" y="205"/>
                  <a:pt x="586" y="187"/>
                </a:cubicBezTo>
                <a:lnTo>
                  <a:pt x="586" y="178"/>
                </a:lnTo>
                <a:close/>
                <a:moveTo>
                  <a:pt x="806" y="3107"/>
                </a:moveTo>
                <a:lnTo>
                  <a:pt x="806" y="3107"/>
                </a:lnTo>
                <a:cubicBezTo>
                  <a:pt x="725" y="3107"/>
                  <a:pt x="660" y="3041"/>
                  <a:pt x="660" y="2961"/>
                </a:cubicBezTo>
                <a:lnTo>
                  <a:pt x="660" y="2961"/>
                </a:lnTo>
                <a:cubicBezTo>
                  <a:pt x="660" y="2880"/>
                  <a:pt x="725" y="2814"/>
                  <a:pt x="806" y="2814"/>
                </a:cubicBezTo>
                <a:lnTo>
                  <a:pt x="806" y="2814"/>
                </a:lnTo>
                <a:cubicBezTo>
                  <a:pt x="887" y="2814"/>
                  <a:pt x="952" y="2880"/>
                  <a:pt x="952" y="2961"/>
                </a:cubicBezTo>
                <a:lnTo>
                  <a:pt x="952" y="2961"/>
                </a:lnTo>
                <a:cubicBezTo>
                  <a:pt x="952" y="3041"/>
                  <a:pt x="887" y="3107"/>
                  <a:pt x="806" y="3107"/>
                </a:cubicBezTo>
                <a:close/>
                <a:moveTo>
                  <a:pt x="1319" y="3230"/>
                </a:moveTo>
                <a:lnTo>
                  <a:pt x="1319" y="3230"/>
                </a:lnTo>
                <a:cubicBezTo>
                  <a:pt x="1319" y="3230"/>
                  <a:pt x="1612" y="3230"/>
                  <a:pt x="1612" y="2935"/>
                </a:cubicBezTo>
                <a:lnTo>
                  <a:pt x="1612" y="293"/>
                </a:lnTo>
                <a:lnTo>
                  <a:pt x="1612" y="293"/>
                </a:lnTo>
                <a:cubicBezTo>
                  <a:pt x="1612" y="0"/>
                  <a:pt x="1319" y="0"/>
                  <a:pt x="1319" y="0"/>
                </a:cubicBezTo>
                <a:lnTo>
                  <a:pt x="293" y="0"/>
                </a:lnTo>
                <a:lnTo>
                  <a:pt x="293" y="0"/>
                </a:lnTo>
                <a:cubicBezTo>
                  <a:pt x="293" y="0"/>
                  <a:pt x="0" y="0"/>
                  <a:pt x="0" y="293"/>
                </a:cubicBezTo>
                <a:lnTo>
                  <a:pt x="0" y="2935"/>
                </a:lnTo>
                <a:lnTo>
                  <a:pt x="0" y="2935"/>
                </a:lnTo>
                <a:cubicBezTo>
                  <a:pt x="0" y="3230"/>
                  <a:pt x="293" y="3230"/>
                  <a:pt x="293" y="3230"/>
                </a:cubicBezTo>
                <a:lnTo>
                  <a:pt x="1319" y="3230"/>
                </a:lnTo>
                <a:close/>
              </a:path>
            </a:pathLst>
          </a:cu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sz="700">
              <a:latin typeface="+mj-lt"/>
            </a:endParaRPr>
          </a:p>
        </p:txBody>
      </p:sp>
      <p:cxnSp>
        <p:nvCxnSpPr>
          <p:cNvPr id="13" name="Straight Connector 12">
            <a:extLst>
              <a:ext uri="{FF2B5EF4-FFF2-40B4-BE49-F238E27FC236}">
                <a16:creationId xmlns:a16="http://schemas.microsoft.com/office/drawing/2014/main" id="{EE4A22A5-97AE-0D09-DAF9-0DD535E622B7}"/>
              </a:ext>
            </a:extLst>
          </p:cNvPr>
          <p:cNvCxnSpPr>
            <a:cxnSpLocks/>
          </p:cNvCxnSpPr>
          <p:nvPr/>
        </p:nvCxnSpPr>
        <p:spPr>
          <a:xfrm>
            <a:off x="10049397" y="2323185"/>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5220942-F30F-42EE-F5E1-0E1C6903DA02}"/>
              </a:ext>
            </a:extLst>
          </p:cNvPr>
          <p:cNvCxnSpPr>
            <a:cxnSpLocks/>
          </p:cNvCxnSpPr>
          <p:nvPr/>
        </p:nvCxnSpPr>
        <p:spPr>
          <a:xfrm>
            <a:off x="10040825" y="2412402"/>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2937175A-5B0D-CE77-5B7F-E4CBD50FB705}"/>
              </a:ext>
            </a:extLst>
          </p:cNvPr>
          <p:cNvSpPr/>
          <p:nvPr/>
        </p:nvSpPr>
        <p:spPr>
          <a:xfrm>
            <a:off x="11096353" y="2524796"/>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133F3AE6-114E-FE7F-C568-37B00EE01913}"/>
              </a:ext>
            </a:extLst>
          </p:cNvPr>
          <p:cNvSpPr/>
          <p:nvPr/>
        </p:nvSpPr>
        <p:spPr>
          <a:xfrm>
            <a:off x="11043965" y="2612109"/>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D5BFC935-F078-F8F9-3CFF-1C19A0CAC58B}"/>
              </a:ext>
            </a:extLst>
          </p:cNvPr>
          <p:cNvSpPr/>
          <p:nvPr/>
        </p:nvSpPr>
        <p:spPr>
          <a:xfrm>
            <a:off x="10115278" y="2316042"/>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D969883C-2665-E68A-938C-48F800683F2B}"/>
              </a:ext>
            </a:extLst>
          </p:cNvPr>
          <p:cNvSpPr/>
          <p:nvPr/>
        </p:nvSpPr>
        <p:spPr>
          <a:xfrm>
            <a:off x="10658203" y="2431136"/>
            <a:ext cx="52388" cy="52388"/>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Straight Arrow Connector 21">
            <a:extLst>
              <a:ext uri="{FF2B5EF4-FFF2-40B4-BE49-F238E27FC236}">
                <a16:creationId xmlns:a16="http://schemas.microsoft.com/office/drawing/2014/main" id="{E2EB98D6-9D8E-E7F0-3C60-68029E138AD6}"/>
              </a:ext>
            </a:extLst>
          </p:cNvPr>
          <p:cNvCxnSpPr>
            <a:cxnSpLocks/>
          </p:cNvCxnSpPr>
          <p:nvPr/>
        </p:nvCxnSpPr>
        <p:spPr>
          <a:xfrm flipH="1">
            <a:off x="10875689" y="2417641"/>
            <a:ext cx="273052" cy="59533"/>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5622682-5C51-95FB-EED6-3CD602C56DFE}"/>
              </a:ext>
            </a:extLst>
          </p:cNvPr>
          <p:cNvCxnSpPr>
            <a:cxnSpLocks/>
          </p:cNvCxnSpPr>
          <p:nvPr/>
        </p:nvCxnSpPr>
        <p:spPr>
          <a:xfrm flipH="1" flipV="1">
            <a:off x="10024791" y="2260678"/>
            <a:ext cx="260348" cy="53776"/>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F3C6EFA-9AFA-DF01-2E4D-B8E5052CE4FE}"/>
              </a:ext>
            </a:extLst>
          </p:cNvPr>
          <p:cNvSpPr txBox="1"/>
          <p:nvPr/>
        </p:nvSpPr>
        <p:spPr>
          <a:xfrm>
            <a:off x="9837583" y="1804760"/>
            <a:ext cx="1059060" cy="200055"/>
          </a:xfrm>
          <a:prstGeom prst="rect">
            <a:avLst/>
          </a:prstGeom>
          <a:noFill/>
        </p:spPr>
        <p:txBody>
          <a:bodyPr wrap="square" rtlCol="0">
            <a:spAutoFit/>
          </a:bodyPr>
          <a:lstStyle/>
          <a:p>
            <a:r>
              <a:rPr lang="en-US" sz="700" b="1" dirty="0">
                <a:solidFill>
                  <a:schemeClr val="tx1">
                    <a:lumMod val="75000"/>
                    <a:lumOff val="25000"/>
                  </a:schemeClr>
                </a:solidFill>
                <a:latin typeface="Aparajita" panose="020B0502040204020203" pitchFamily="18" charset="0"/>
                <a:cs typeface="Aparajita" panose="020B0502040204020203" pitchFamily="18" charset="0"/>
              </a:rPr>
              <a:t>IPI TrackerHacker</a:t>
            </a:r>
            <a:r>
              <a:rPr lang="en-US" sz="700" b="1" baseline="30000" dirty="0">
                <a:solidFill>
                  <a:schemeClr val="tx1">
                    <a:lumMod val="75000"/>
                    <a:lumOff val="25000"/>
                  </a:schemeClr>
                </a:solidFill>
                <a:latin typeface="Aparajita" panose="020B0502040204020203" pitchFamily="18" charset="0"/>
                <a:cs typeface="Aparajita" panose="020B0502040204020203" pitchFamily="18" charset="0"/>
              </a:rPr>
              <a:t>TM</a:t>
            </a:r>
            <a:r>
              <a:rPr lang="en-US" sz="700" b="1" dirty="0">
                <a:solidFill>
                  <a:schemeClr val="tx1">
                    <a:lumMod val="75000"/>
                    <a:lumOff val="25000"/>
                  </a:schemeClr>
                </a:solidFill>
                <a:latin typeface="Aparajita" panose="020B0502040204020203" pitchFamily="18" charset="0"/>
                <a:cs typeface="Aparajita" panose="020B0502040204020203" pitchFamily="18" charset="0"/>
              </a:rPr>
              <a:t> V0.10</a:t>
            </a:r>
            <a:endParaRPr lang="en-AU" sz="700" b="1" dirty="0">
              <a:solidFill>
                <a:schemeClr val="tx1">
                  <a:lumMod val="75000"/>
                  <a:lumOff val="25000"/>
                </a:schemeClr>
              </a:solidFill>
              <a:latin typeface="Aparajita" panose="020B0502040204020203" pitchFamily="18" charset="0"/>
              <a:cs typeface="Aparajita" panose="020B0502040204020203" pitchFamily="18" charset="0"/>
            </a:endParaRPr>
          </a:p>
        </p:txBody>
      </p:sp>
      <p:sp>
        <p:nvSpPr>
          <p:cNvPr id="30" name="Oval 29">
            <a:extLst>
              <a:ext uri="{FF2B5EF4-FFF2-40B4-BE49-F238E27FC236}">
                <a16:creationId xmlns:a16="http://schemas.microsoft.com/office/drawing/2014/main" id="{A804D143-54EE-4AD4-4269-F79B42C7CC75}"/>
              </a:ext>
            </a:extLst>
          </p:cNvPr>
          <p:cNvSpPr/>
          <p:nvPr/>
        </p:nvSpPr>
        <p:spPr>
          <a:xfrm>
            <a:off x="10459284" y="4631660"/>
            <a:ext cx="350044" cy="350044"/>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D0D6DEBC-1720-EF59-67D6-9999F2D0658B}"/>
              </a:ext>
            </a:extLst>
          </p:cNvPr>
          <p:cNvSpPr txBox="1"/>
          <p:nvPr/>
        </p:nvSpPr>
        <p:spPr>
          <a:xfrm>
            <a:off x="9950968" y="3376484"/>
            <a:ext cx="1297782" cy="768570"/>
          </a:xfrm>
          <a:prstGeom prst="rect">
            <a:avLst/>
          </a:prstGeom>
          <a:solidFill>
            <a:schemeClr val="bg1"/>
          </a:solidFill>
          <a:ln>
            <a:solidFill>
              <a:schemeClr val="tx1"/>
            </a:solidFill>
          </a:ln>
        </p:spPr>
        <p:txBody>
          <a:bodyPr wrap="square" rtlCol="0">
            <a:spAutoFit/>
          </a:bodyPr>
          <a:lstStyle/>
          <a:p>
            <a:pPr algn="ctr"/>
            <a:r>
              <a:rPr lang="en-US" sz="600" b="1" dirty="0"/>
              <a:t>Issues Observed</a:t>
            </a:r>
          </a:p>
          <a:p>
            <a:endParaRPr lang="en-US" sz="200" dirty="0"/>
          </a:p>
          <a:p>
            <a:r>
              <a:rPr lang="en-US" sz="600" dirty="0">
                <a:solidFill>
                  <a:schemeClr val="accent6"/>
                </a:solidFill>
              </a:rPr>
              <a:t>Belt Tracks to LHS Unloaded</a:t>
            </a:r>
          </a:p>
          <a:p>
            <a:r>
              <a:rPr lang="en-US" sz="600" dirty="0">
                <a:solidFill>
                  <a:srgbClr val="FF0000"/>
                </a:solidFill>
              </a:rPr>
              <a:t>Belt Tracks to RHS Unloaded</a:t>
            </a:r>
          </a:p>
          <a:p>
            <a:r>
              <a:rPr lang="en-US" sz="600" dirty="0">
                <a:solidFill>
                  <a:schemeClr val="accent6"/>
                </a:solidFill>
              </a:rPr>
              <a:t>Belt Tracks to LHS Loaded</a:t>
            </a:r>
          </a:p>
          <a:p>
            <a:r>
              <a:rPr lang="en-US" sz="600" dirty="0">
                <a:solidFill>
                  <a:schemeClr val="accent6"/>
                </a:solidFill>
              </a:rPr>
              <a:t>Belt Tracks to RHS Loaded</a:t>
            </a:r>
          </a:p>
          <a:p>
            <a:r>
              <a:rPr lang="en-US" sz="600" dirty="0">
                <a:solidFill>
                  <a:schemeClr val="accent6"/>
                </a:solidFill>
              </a:rPr>
              <a:t>Belt Tracks LHS to RHS Unloaded</a:t>
            </a:r>
          </a:p>
          <a:p>
            <a:r>
              <a:rPr lang="en-US" sz="600" dirty="0">
                <a:solidFill>
                  <a:schemeClr val="accent6"/>
                </a:solidFill>
              </a:rPr>
              <a:t>Belt Tracks RHS to LHS Unloaded</a:t>
            </a:r>
          </a:p>
          <a:p>
            <a:r>
              <a:rPr lang="en-US" sz="600" dirty="0">
                <a:solidFill>
                  <a:schemeClr val="accent6"/>
                </a:solidFill>
              </a:rPr>
              <a:t>Belt Tracks LHS to RHS Loaded</a:t>
            </a:r>
          </a:p>
        </p:txBody>
      </p:sp>
      <p:sp>
        <p:nvSpPr>
          <p:cNvPr id="35" name="Rectangle 34">
            <a:extLst>
              <a:ext uri="{FF2B5EF4-FFF2-40B4-BE49-F238E27FC236}">
                <a16:creationId xmlns:a16="http://schemas.microsoft.com/office/drawing/2014/main" id="{63461407-E1D4-C04F-DC4F-1B98E6956EA0}"/>
              </a:ext>
            </a:extLst>
          </p:cNvPr>
          <p:cNvSpPr/>
          <p:nvPr/>
        </p:nvSpPr>
        <p:spPr>
          <a:xfrm>
            <a:off x="11127879" y="3564064"/>
            <a:ext cx="52388" cy="530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20BD5F97-91C2-2C86-D952-A00B0F55F4BF}"/>
              </a:ext>
            </a:extLst>
          </p:cNvPr>
          <p:cNvSpPr/>
          <p:nvPr/>
        </p:nvSpPr>
        <p:spPr>
          <a:xfrm>
            <a:off x="11127879" y="3655806"/>
            <a:ext cx="52388" cy="530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C327CD9C-7888-5D77-2280-24E0F785EE96}"/>
              </a:ext>
            </a:extLst>
          </p:cNvPr>
          <p:cNvSpPr/>
          <p:nvPr/>
        </p:nvSpPr>
        <p:spPr>
          <a:xfrm>
            <a:off x="11126684" y="3749434"/>
            <a:ext cx="52388" cy="530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Rectangle 40">
            <a:extLst>
              <a:ext uri="{FF2B5EF4-FFF2-40B4-BE49-F238E27FC236}">
                <a16:creationId xmlns:a16="http://schemas.microsoft.com/office/drawing/2014/main" id="{58C25120-5FB1-BA74-5089-A5C533C53ED8}"/>
              </a:ext>
            </a:extLst>
          </p:cNvPr>
          <p:cNvSpPr/>
          <p:nvPr/>
        </p:nvSpPr>
        <p:spPr>
          <a:xfrm>
            <a:off x="11126684" y="3837902"/>
            <a:ext cx="52388" cy="530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sp>
        <p:nvSpPr>
          <p:cNvPr id="42" name="Oval 41">
            <a:extLst>
              <a:ext uri="{FF2B5EF4-FFF2-40B4-BE49-F238E27FC236}">
                <a16:creationId xmlns:a16="http://schemas.microsoft.com/office/drawing/2014/main" id="{7FD8DAD2-9F53-0F8F-CAA1-8A64876C6D9A}"/>
              </a:ext>
            </a:extLst>
          </p:cNvPr>
          <p:cNvSpPr/>
          <p:nvPr/>
        </p:nvSpPr>
        <p:spPr>
          <a:xfrm>
            <a:off x="9997883" y="2321731"/>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4" name="Group 43">
            <a:extLst>
              <a:ext uri="{FF2B5EF4-FFF2-40B4-BE49-F238E27FC236}">
                <a16:creationId xmlns:a16="http://schemas.microsoft.com/office/drawing/2014/main" id="{AF8C3898-93F4-EB5B-F537-77B544DF2497}"/>
              </a:ext>
            </a:extLst>
          </p:cNvPr>
          <p:cNvGrpSpPr/>
          <p:nvPr/>
        </p:nvGrpSpPr>
        <p:grpSpPr>
          <a:xfrm>
            <a:off x="11150248" y="2567317"/>
            <a:ext cx="92075" cy="92075"/>
            <a:chOff x="2314257" y="2927878"/>
            <a:chExt cx="92075" cy="92075"/>
          </a:xfrm>
        </p:grpSpPr>
        <p:sp>
          <p:nvSpPr>
            <p:cNvPr id="45" name="Oval 44">
              <a:extLst>
                <a:ext uri="{FF2B5EF4-FFF2-40B4-BE49-F238E27FC236}">
                  <a16:creationId xmlns:a16="http://schemas.microsoft.com/office/drawing/2014/main" id="{D050DF16-D0E2-C1AA-7826-74DACE0F3325}"/>
                </a:ext>
              </a:extLst>
            </p:cNvPr>
            <p:cNvSpPr/>
            <p:nvPr/>
          </p:nvSpPr>
          <p:spPr>
            <a:xfrm>
              <a:off x="2314257" y="2927878"/>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6" name="Straight Connector 45">
              <a:extLst>
                <a:ext uri="{FF2B5EF4-FFF2-40B4-BE49-F238E27FC236}">
                  <a16:creationId xmlns:a16="http://schemas.microsoft.com/office/drawing/2014/main" id="{9A5B23E2-0784-C0FB-5FBB-FB7EEEA55C5C}"/>
                </a:ext>
              </a:extLst>
            </p:cNvPr>
            <p:cNvCxnSpPr>
              <a:stCxn id="45" idx="2"/>
              <a:endCxn id="45" idx="6"/>
            </p:cNvCxnSpPr>
            <p:nvPr/>
          </p:nvCxnSpPr>
          <p:spPr>
            <a:xfrm>
              <a:off x="2314257" y="2973916"/>
              <a:ext cx="92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7D96E2E-39CB-9432-5CB0-016B5932B004}"/>
                </a:ext>
              </a:extLst>
            </p:cNvPr>
            <p:cNvCxnSpPr>
              <a:cxnSpLocks/>
              <a:stCxn id="45" idx="0"/>
              <a:endCxn id="45" idx="4"/>
            </p:cNvCxnSpPr>
            <p:nvPr/>
          </p:nvCxnSpPr>
          <p:spPr>
            <a:xfrm>
              <a:off x="2360295" y="2927878"/>
              <a:ext cx="0" cy="92075"/>
            </a:xfrm>
            <a:prstGeom prst="line">
              <a:avLst/>
            </a:prstGeom>
          </p:spPr>
          <p:style>
            <a:lnRef idx="1">
              <a:schemeClr val="accent1"/>
            </a:lnRef>
            <a:fillRef idx="0">
              <a:schemeClr val="accent1"/>
            </a:fillRef>
            <a:effectRef idx="0">
              <a:schemeClr val="accent1"/>
            </a:effectRef>
            <a:fontRef idx="minor">
              <a:schemeClr val="tx1"/>
            </a:fontRef>
          </p:style>
        </p:cxnSp>
      </p:grpSp>
      <p:sp>
        <p:nvSpPr>
          <p:cNvPr id="48" name="Oval 47">
            <a:extLst>
              <a:ext uri="{FF2B5EF4-FFF2-40B4-BE49-F238E27FC236}">
                <a16:creationId xmlns:a16="http://schemas.microsoft.com/office/drawing/2014/main" id="{3CB6DB01-650D-6639-9D6E-5EDBDDD68661}"/>
              </a:ext>
            </a:extLst>
          </p:cNvPr>
          <p:cNvSpPr/>
          <p:nvPr/>
        </p:nvSpPr>
        <p:spPr>
          <a:xfrm>
            <a:off x="9976371" y="2333107"/>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48">
            <a:extLst>
              <a:ext uri="{FF2B5EF4-FFF2-40B4-BE49-F238E27FC236}">
                <a16:creationId xmlns:a16="http://schemas.microsoft.com/office/drawing/2014/main" id="{8D67ACF8-0353-144B-1FF5-29698E2631FD}"/>
              </a:ext>
            </a:extLst>
          </p:cNvPr>
          <p:cNvSpPr/>
          <p:nvPr/>
        </p:nvSpPr>
        <p:spPr>
          <a:xfrm>
            <a:off x="11221765" y="2605759"/>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TextBox 49">
            <a:extLst>
              <a:ext uri="{FF2B5EF4-FFF2-40B4-BE49-F238E27FC236}">
                <a16:creationId xmlns:a16="http://schemas.microsoft.com/office/drawing/2014/main" id="{F2959F7F-9426-A7AD-81EE-24A0814FF299}"/>
              </a:ext>
            </a:extLst>
          </p:cNvPr>
          <p:cNvSpPr txBox="1"/>
          <p:nvPr/>
        </p:nvSpPr>
        <p:spPr>
          <a:xfrm>
            <a:off x="9985548" y="3043948"/>
            <a:ext cx="1297782" cy="184666"/>
          </a:xfrm>
          <a:prstGeom prst="rect">
            <a:avLst/>
          </a:prstGeom>
          <a:solidFill>
            <a:schemeClr val="bg1"/>
          </a:solidFill>
          <a:ln>
            <a:solidFill>
              <a:schemeClr val="tx1"/>
            </a:solidFill>
          </a:ln>
        </p:spPr>
        <p:txBody>
          <a:bodyPr wrap="square" rtlCol="0">
            <a:spAutoFit/>
          </a:bodyPr>
          <a:lstStyle/>
          <a:p>
            <a:pPr algn="ctr"/>
            <a:r>
              <a:rPr lang="en-US" sz="600" b="1" dirty="0"/>
              <a:t>Issue Location Selection</a:t>
            </a:r>
            <a:endParaRPr lang="en-US" sz="600" dirty="0">
              <a:solidFill>
                <a:schemeClr val="accent6"/>
              </a:solidFill>
            </a:endParaRPr>
          </a:p>
        </p:txBody>
      </p:sp>
      <p:sp>
        <p:nvSpPr>
          <p:cNvPr id="51" name="TextBox 50">
            <a:extLst>
              <a:ext uri="{FF2B5EF4-FFF2-40B4-BE49-F238E27FC236}">
                <a16:creationId xmlns:a16="http://schemas.microsoft.com/office/drawing/2014/main" id="{7C9F722B-5CCA-6726-6F1D-E5A8B0B4603A}"/>
              </a:ext>
            </a:extLst>
          </p:cNvPr>
          <p:cNvSpPr txBox="1"/>
          <p:nvPr/>
        </p:nvSpPr>
        <p:spPr>
          <a:xfrm>
            <a:off x="9981846" y="4294393"/>
            <a:ext cx="1297782" cy="184666"/>
          </a:xfrm>
          <a:prstGeom prst="rect">
            <a:avLst/>
          </a:prstGeom>
          <a:solidFill>
            <a:schemeClr val="bg1"/>
          </a:solidFill>
          <a:ln>
            <a:solidFill>
              <a:schemeClr val="tx1"/>
            </a:solidFill>
          </a:ln>
        </p:spPr>
        <p:txBody>
          <a:bodyPr wrap="square" rtlCol="0">
            <a:spAutoFit/>
          </a:bodyPr>
          <a:lstStyle/>
          <a:p>
            <a:pPr algn="ctr"/>
            <a:r>
              <a:rPr lang="en-US" sz="600" b="1" dirty="0"/>
              <a:t>Continue</a:t>
            </a:r>
            <a:endParaRPr lang="en-US" sz="600" dirty="0">
              <a:solidFill>
                <a:schemeClr val="accent6"/>
              </a:solidFill>
            </a:endParaRPr>
          </a:p>
        </p:txBody>
      </p:sp>
      <p:sp>
        <p:nvSpPr>
          <p:cNvPr id="52" name="Oval 51">
            <a:extLst>
              <a:ext uri="{FF2B5EF4-FFF2-40B4-BE49-F238E27FC236}">
                <a16:creationId xmlns:a16="http://schemas.microsoft.com/office/drawing/2014/main" id="{962B0F3D-5E8C-85BB-6364-D3E51ECDF598}"/>
              </a:ext>
            </a:extLst>
          </p:cNvPr>
          <p:cNvSpPr/>
          <p:nvPr/>
        </p:nvSpPr>
        <p:spPr>
          <a:xfrm>
            <a:off x="10121621" y="2415259"/>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Oval 52">
            <a:extLst>
              <a:ext uri="{FF2B5EF4-FFF2-40B4-BE49-F238E27FC236}">
                <a16:creationId xmlns:a16="http://schemas.microsoft.com/office/drawing/2014/main" id="{84E6D0D1-9966-0982-1DF8-9249B4C20A7F}"/>
              </a:ext>
            </a:extLst>
          </p:cNvPr>
          <p:cNvSpPr/>
          <p:nvPr/>
        </p:nvSpPr>
        <p:spPr>
          <a:xfrm>
            <a:off x="10605815" y="2510509"/>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Rounded Corners 53">
            <a:extLst>
              <a:ext uri="{FF2B5EF4-FFF2-40B4-BE49-F238E27FC236}">
                <a16:creationId xmlns:a16="http://schemas.microsoft.com/office/drawing/2014/main" id="{3ACB1387-9696-724D-DD70-CA3B0BACE906}"/>
              </a:ext>
            </a:extLst>
          </p:cNvPr>
          <p:cNvSpPr/>
          <p:nvPr/>
        </p:nvSpPr>
        <p:spPr>
          <a:xfrm>
            <a:off x="11329520" y="3376486"/>
            <a:ext cx="45719" cy="7685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Rounded Corners 54">
            <a:extLst>
              <a:ext uri="{FF2B5EF4-FFF2-40B4-BE49-F238E27FC236}">
                <a16:creationId xmlns:a16="http://schemas.microsoft.com/office/drawing/2014/main" id="{550798B6-581D-14BE-A274-3C2B77B0FFDC}"/>
              </a:ext>
            </a:extLst>
          </p:cNvPr>
          <p:cNvSpPr/>
          <p:nvPr/>
        </p:nvSpPr>
        <p:spPr>
          <a:xfrm>
            <a:off x="11330259" y="3377379"/>
            <a:ext cx="45719" cy="2747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2D52C370-2580-F1CA-4F98-E650812EDA9B}"/>
              </a:ext>
            </a:extLst>
          </p:cNvPr>
          <p:cNvSpPr/>
          <p:nvPr/>
        </p:nvSpPr>
        <p:spPr>
          <a:xfrm>
            <a:off x="11127875" y="3929133"/>
            <a:ext cx="52388" cy="594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sp>
        <p:nvSpPr>
          <p:cNvPr id="57" name="Rectangle 56">
            <a:extLst>
              <a:ext uri="{FF2B5EF4-FFF2-40B4-BE49-F238E27FC236}">
                <a16:creationId xmlns:a16="http://schemas.microsoft.com/office/drawing/2014/main" id="{186FD209-2CDD-CE3A-9CB4-54BEDA6CA5AC}"/>
              </a:ext>
            </a:extLst>
          </p:cNvPr>
          <p:cNvSpPr/>
          <p:nvPr/>
        </p:nvSpPr>
        <p:spPr>
          <a:xfrm>
            <a:off x="11127875" y="4021968"/>
            <a:ext cx="52388" cy="594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sp>
        <p:nvSpPr>
          <p:cNvPr id="58" name="Rectangle 57">
            <a:extLst>
              <a:ext uri="{FF2B5EF4-FFF2-40B4-BE49-F238E27FC236}">
                <a16:creationId xmlns:a16="http://schemas.microsoft.com/office/drawing/2014/main" id="{6712823A-7B2B-3140-ACDB-C8EC5977EF73}"/>
              </a:ext>
            </a:extLst>
          </p:cNvPr>
          <p:cNvSpPr/>
          <p:nvPr/>
        </p:nvSpPr>
        <p:spPr>
          <a:xfrm>
            <a:off x="11127875" y="4110267"/>
            <a:ext cx="52388" cy="594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cxnSp>
        <p:nvCxnSpPr>
          <p:cNvPr id="59" name="Straight Connector 58">
            <a:extLst>
              <a:ext uri="{FF2B5EF4-FFF2-40B4-BE49-F238E27FC236}">
                <a16:creationId xmlns:a16="http://schemas.microsoft.com/office/drawing/2014/main" id="{5114E935-AC1E-E429-F149-C6352989464A}"/>
              </a:ext>
            </a:extLst>
          </p:cNvPr>
          <p:cNvCxnSpPr>
            <a:cxnSpLocks/>
          </p:cNvCxnSpPr>
          <p:nvPr/>
        </p:nvCxnSpPr>
        <p:spPr>
          <a:xfrm flipH="1">
            <a:off x="9954541" y="4144763"/>
            <a:ext cx="129135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D145876-E4EF-2D66-67DB-069995435227}"/>
              </a:ext>
            </a:extLst>
          </p:cNvPr>
          <p:cNvSpPr/>
          <p:nvPr/>
        </p:nvSpPr>
        <p:spPr>
          <a:xfrm>
            <a:off x="9950969" y="4149328"/>
            <a:ext cx="1297782" cy="10165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8729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15" descr="See the source image">
            <a:extLst>
              <a:ext uri="{FF2B5EF4-FFF2-40B4-BE49-F238E27FC236}">
                <a16:creationId xmlns:a16="http://schemas.microsoft.com/office/drawing/2014/main" id="{1FA777D8-A9F7-4BBA-51E7-A612C4C5C1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25" name="Rectangle 224">
            <a:extLst>
              <a:ext uri="{FF2B5EF4-FFF2-40B4-BE49-F238E27FC236}">
                <a16:creationId xmlns:a16="http://schemas.microsoft.com/office/drawing/2014/main" id="{C3D05043-5AAD-7D2B-8D24-EF79355EC403}"/>
              </a:ext>
            </a:extLst>
          </p:cNvPr>
          <p:cNvSpPr/>
          <p:nvPr/>
        </p:nvSpPr>
        <p:spPr>
          <a:xfrm>
            <a:off x="0" y="647481"/>
            <a:ext cx="12192000" cy="5556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7B7D6147-1124-4BDC-9221-90E704B7577B}"/>
              </a:ext>
            </a:extLst>
          </p:cNvPr>
          <p:cNvSpPr/>
          <p:nvPr/>
        </p:nvSpPr>
        <p:spPr>
          <a:xfrm>
            <a:off x="7505353" y="1905259"/>
            <a:ext cx="1570124" cy="183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071164BF-C0D5-43B3-99F9-C9B14B5D2547}"/>
              </a:ext>
            </a:extLst>
          </p:cNvPr>
          <p:cNvSpPr/>
          <p:nvPr/>
        </p:nvSpPr>
        <p:spPr>
          <a:xfrm>
            <a:off x="8015777" y="1683029"/>
            <a:ext cx="540544"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1C3C81FA-59BB-4F6C-AA99-1361660FB05B}"/>
              </a:ext>
            </a:extLst>
          </p:cNvPr>
          <p:cNvSpPr/>
          <p:nvPr/>
        </p:nvSpPr>
        <p:spPr>
          <a:xfrm>
            <a:off x="7497261" y="2074267"/>
            <a:ext cx="1570630" cy="25970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5">
            <a:extLst>
              <a:ext uri="{FF2B5EF4-FFF2-40B4-BE49-F238E27FC236}">
                <a16:creationId xmlns:a16="http://schemas.microsoft.com/office/drawing/2014/main" id="{114B6DAB-DBBD-4A45-8908-043E9D13C480}"/>
              </a:ext>
            </a:extLst>
          </p:cNvPr>
          <p:cNvSpPr>
            <a:spLocks noChangeArrowheads="1"/>
          </p:cNvSpPr>
          <p:nvPr/>
        </p:nvSpPr>
        <p:spPr bwMode="auto">
          <a:xfrm>
            <a:off x="7369181" y="1526512"/>
            <a:ext cx="1851039" cy="3707138"/>
          </a:xfrm>
          <a:custGeom>
            <a:avLst/>
            <a:gdLst>
              <a:gd name="T0" fmla="*/ 147 w 1613"/>
              <a:gd name="T1" fmla="*/ 366 h 3231"/>
              <a:gd name="T2" fmla="*/ 1466 w 1613"/>
              <a:gd name="T3" fmla="*/ 366 h 3231"/>
              <a:gd name="T4" fmla="*/ 1466 w 1613"/>
              <a:gd name="T5" fmla="*/ 2712 h 3231"/>
              <a:gd name="T6" fmla="*/ 147 w 1613"/>
              <a:gd name="T7" fmla="*/ 2712 h 3231"/>
              <a:gd name="T8" fmla="*/ 147 w 1613"/>
              <a:gd name="T9" fmla="*/ 366 h 3231"/>
              <a:gd name="T10" fmla="*/ 586 w 1613"/>
              <a:gd name="T11" fmla="*/ 178 h 3231"/>
              <a:gd name="T12" fmla="*/ 586 w 1613"/>
              <a:gd name="T13" fmla="*/ 178 h 3231"/>
              <a:gd name="T14" fmla="*/ 605 w 1613"/>
              <a:gd name="T15" fmla="*/ 147 h 3231"/>
              <a:gd name="T16" fmla="*/ 1006 w 1613"/>
              <a:gd name="T17" fmla="*/ 147 h 3231"/>
              <a:gd name="T18" fmla="*/ 1006 w 1613"/>
              <a:gd name="T19" fmla="*/ 147 h 3231"/>
              <a:gd name="T20" fmla="*/ 1027 w 1613"/>
              <a:gd name="T21" fmla="*/ 178 h 3231"/>
              <a:gd name="T22" fmla="*/ 1027 w 1613"/>
              <a:gd name="T23" fmla="*/ 187 h 3231"/>
              <a:gd name="T24" fmla="*/ 1027 w 1613"/>
              <a:gd name="T25" fmla="*/ 187 h 3231"/>
              <a:gd name="T26" fmla="*/ 1006 w 1613"/>
              <a:gd name="T27" fmla="*/ 219 h 3231"/>
              <a:gd name="T28" fmla="*/ 605 w 1613"/>
              <a:gd name="T29" fmla="*/ 219 h 3231"/>
              <a:gd name="T30" fmla="*/ 605 w 1613"/>
              <a:gd name="T31" fmla="*/ 219 h 3231"/>
              <a:gd name="T32" fmla="*/ 586 w 1613"/>
              <a:gd name="T33" fmla="*/ 187 h 3231"/>
              <a:gd name="T34" fmla="*/ 586 w 1613"/>
              <a:gd name="T35" fmla="*/ 178 h 3231"/>
              <a:gd name="T36" fmla="*/ 806 w 1613"/>
              <a:gd name="T37" fmla="*/ 3107 h 3231"/>
              <a:gd name="T38" fmla="*/ 806 w 1613"/>
              <a:gd name="T39" fmla="*/ 3107 h 3231"/>
              <a:gd name="T40" fmla="*/ 660 w 1613"/>
              <a:gd name="T41" fmla="*/ 2961 h 3231"/>
              <a:gd name="T42" fmla="*/ 660 w 1613"/>
              <a:gd name="T43" fmla="*/ 2961 h 3231"/>
              <a:gd name="T44" fmla="*/ 806 w 1613"/>
              <a:gd name="T45" fmla="*/ 2814 h 3231"/>
              <a:gd name="T46" fmla="*/ 806 w 1613"/>
              <a:gd name="T47" fmla="*/ 2814 h 3231"/>
              <a:gd name="T48" fmla="*/ 952 w 1613"/>
              <a:gd name="T49" fmla="*/ 2961 h 3231"/>
              <a:gd name="T50" fmla="*/ 952 w 1613"/>
              <a:gd name="T51" fmla="*/ 2961 h 3231"/>
              <a:gd name="T52" fmla="*/ 806 w 1613"/>
              <a:gd name="T53" fmla="*/ 3107 h 3231"/>
              <a:gd name="T54" fmla="*/ 1319 w 1613"/>
              <a:gd name="T55" fmla="*/ 3230 h 3231"/>
              <a:gd name="T56" fmla="*/ 1319 w 1613"/>
              <a:gd name="T57" fmla="*/ 3230 h 3231"/>
              <a:gd name="T58" fmla="*/ 1612 w 1613"/>
              <a:gd name="T59" fmla="*/ 2935 h 3231"/>
              <a:gd name="T60" fmla="*/ 1612 w 1613"/>
              <a:gd name="T61" fmla="*/ 293 h 3231"/>
              <a:gd name="T62" fmla="*/ 1612 w 1613"/>
              <a:gd name="T63" fmla="*/ 293 h 3231"/>
              <a:gd name="T64" fmla="*/ 1319 w 1613"/>
              <a:gd name="T65" fmla="*/ 0 h 3231"/>
              <a:gd name="T66" fmla="*/ 293 w 1613"/>
              <a:gd name="T67" fmla="*/ 0 h 3231"/>
              <a:gd name="T68" fmla="*/ 293 w 1613"/>
              <a:gd name="T69" fmla="*/ 0 h 3231"/>
              <a:gd name="T70" fmla="*/ 0 w 1613"/>
              <a:gd name="T71" fmla="*/ 293 h 3231"/>
              <a:gd name="T72" fmla="*/ 0 w 1613"/>
              <a:gd name="T73" fmla="*/ 2935 h 3231"/>
              <a:gd name="T74" fmla="*/ 0 w 1613"/>
              <a:gd name="T75" fmla="*/ 2935 h 3231"/>
              <a:gd name="T76" fmla="*/ 293 w 1613"/>
              <a:gd name="T77" fmla="*/ 3230 h 3231"/>
              <a:gd name="T78" fmla="*/ 1319 w 1613"/>
              <a:gd name="T79" fmla="*/ 3230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3" h="3231">
                <a:moveTo>
                  <a:pt x="147" y="366"/>
                </a:moveTo>
                <a:lnTo>
                  <a:pt x="1466" y="366"/>
                </a:lnTo>
                <a:lnTo>
                  <a:pt x="1466" y="2712"/>
                </a:lnTo>
                <a:lnTo>
                  <a:pt x="147" y="2712"/>
                </a:lnTo>
                <a:lnTo>
                  <a:pt x="147" y="366"/>
                </a:lnTo>
                <a:close/>
                <a:moveTo>
                  <a:pt x="586" y="178"/>
                </a:moveTo>
                <a:lnTo>
                  <a:pt x="586" y="178"/>
                </a:lnTo>
                <a:cubicBezTo>
                  <a:pt x="586" y="161"/>
                  <a:pt x="595" y="147"/>
                  <a:pt x="605" y="147"/>
                </a:cubicBezTo>
                <a:lnTo>
                  <a:pt x="1006" y="147"/>
                </a:lnTo>
                <a:lnTo>
                  <a:pt x="1006" y="147"/>
                </a:lnTo>
                <a:cubicBezTo>
                  <a:pt x="1017" y="147"/>
                  <a:pt x="1027" y="161"/>
                  <a:pt x="1027" y="178"/>
                </a:cubicBezTo>
                <a:lnTo>
                  <a:pt x="1027" y="187"/>
                </a:lnTo>
                <a:lnTo>
                  <a:pt x="1027" y="187"/>
                </a:lnTo>
                <a:cubicBezTo>
                  <a:pt x="1027" y="206"/>
                  <a:pt x="1017" y="219"/>
                  <a:pt x="1006" y="219"/>
                </a:cubicBezTo>
                <a:lnTo>
                  <a:pt x="605" y="219"/>
                </a:lnTo>
                <a:lnTo>
                  <a:pt x="605" y="219"/>
                </a:lnTo>
                <a:cubicBezTo>
                  <a:pt x="595" y="219"/>
                  <a:pt x="586" y="205"/>
                  <a:pt x="586" y="187"/>
                </a:cubicBezTo>
                <a:lnTo>
                  <a:pt x="586" y="178"/>
                </a:lnTo>
                <a:close/>
                <a:moveTo>
                  <a:pt x="806" y="3107"/>
                </a:moveTo>
                <a:lnTo>
                  <a:pt x="806" y="3107"/>
                </a:lnTo>
                <a:cubicBezTo>
                  <a:pt x="725" y="3107"/>
                  <a:pt x="660" y="3041"/>
                  <a:pt x="660" y="2961"/>
                </a:cubicBezTo>
                <a:lnTo>
                  <a:pt x="660" y="2961"/>
                </a:lnTo>
                <a:cubicBezTo>
                  <a:pt x="660" y="2880"/>
                  <a:pt x="725" y="2814"/>
                  <a:pt x="806" y="2814"/>
                </a:cubicBezTo>
                <a:lnTo>
                  <a:pt x="806" y="2814"/>
                </a:lnTo>
                <a:cubicBezTo>
                  <a:pt x="887" y="2814"/>
                  <a:pt x="952" y="2880"/>
                  <a:pt x="952" y="2961"/>
                </a:cubicBezTo>
                <a:lnTo>
                  <a:pt x="952" y="2961"/>
                </a:lnTo>
                <a:cubicBezTo>
                  <a:pt x="952" y="3041"/>
                  <a:pt x="887" y="3107"/>
                  <a:pt x="806" y="3107"/>
                </a:cubicBezTo>
                <a:close/>
                <a:moveTo>
                  <a:pt x="1319" y="3230"/>
                </a:moveTo>
                <a:lnTo>
                  <a:pt x="1319" y="3230"/>
                </a:lnTo>
                <a:cubicBezTo>
                  <a:pt x="1319" y="3230"/>
                  <a:pt x="1612" y="3230"/>
                  <a:pt x="1612" y="2935"/>
                </a:cubicBezTo>
                <a:lnTo>
                  <a:pt x="1612" y="293"/>
                </a:lnTo>
                <a:lnTo>
                  <a:pt x="1612" y="293"/>
                </a:lnTo>
                <a:cubicBezTo>
                  <a:pt x="1612" y="0"/>
                  <a:pt x="1319" y="0"/>
                  <a:pt x="1319" y="0"/>
                </a:cubicBezTo>
                <a:lnTo>
                  <a:pt x="293" y="0"/>
                </a:lnTo>
                <a:lnTo>
                  <a:pt x="293" y="0"/>
                </a:lnTo>
                <a:cubicBezTo>
                  <a:pt x="293" y="0"/>
                  <a:pt x="0" y="0"/>
                  <a:pt x="0" y="293"/>
                </a:cubicBezTo>
                <a:lnTo>
                  <a:pt x="0" y="2935"/>
                </a:lnTo>
                <a:lnTo>
                  <a:pt x="0" y="2935"/>
                </a:lnTo>
                <a:cubicBezTo>
                  <a:pt x="0" y="3230"/>
                  <a:pt x="293" y="3230"/>
                  <a:pt x="293" y="3230"/>
                </a:cubicBezTo>
                <a:lnTo>
                  <a:pt x="1319" y="3230"/>
                </a:lnTo>
                <a:close/>
              </a:path>
            </a:pathLst>
          </a:cu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sz="700">
              <a:latin typeface="+mj-lt"/>
            </a:endParaRPr>
          </a:p>
        </p:txBody>
      </p:sp>
      <p:sp>
        <p:nvSpPr>
          <p:cNvPr id="40" name="Oval 39">
            <a:extLst>
              <a:ext uri="{FF2B5EF4-FFF2-40B4-BE49-F238E27FC236}">
                <a16:creationId xmlns:a16="http://schemas.microsoft.com/office/drawing/2014/main" id="{7CB84359-7571-44A8-B2C2-7EBD0EF8FF60}"/>
              </a:ext>
            </a:extLst>
          </p:cNvPr>
          <p:cNvSpPr/>
          <p:nvPr/>
        </p:nvSpPr>
        <p:spPr>
          <a:xfrm>
            <a:off x="7668511" y="2422721"/>
            <a:ext cx="92075" cy="920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2" name="Straight Connector 41">
            <a:extLst>
              <a:ext uri="{FF2B5EF4-FFF2-40B4-BE49-F238E27FC236}">
                <a16:creationId xmlns:a16="http://schemas.microsoft.com/office/drawing/2014/main" id="{889B49D1-E41A-4C74-B5F1-09F99A8F1352}"/>
              </a:ext>
            </a:extLst>
          </p:cNvPr>
          <p:cNvCxnSpPr>
            <a:cxnSpLocks/>
          </p:cNvCxnSpPr>
          <p:nvPr/>
        </p:nvCxnSpPr>
        <p:spPr>
          <a:xfrm>
            <a:off x="7714549" y="2420340"/>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C26C35A-6BE5-418B-8B41-9D7383A7A373}"/>
              </a:ext>
            </a:extLst>
          </p:cNvPr>
          <p:cNvCxnSpPr>
            <a:cxnSpLocks/>
          </p:cNvCxnSpPr>
          <p:nvPr/>
        </p:nvCxnSpPr>
        <p:spPr>
          <a:xfrm>
            <a:off x="7709787" y="2514001"/>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4CE2F64A-C65E-4D8C-BEED-855D1E3FB1ED}"/>
              </a:ext>
            </a:extLst>
          </p:cNvPr>
          <p:cNvSpPr/>
          <p:nvPr/>
        </p:nvSpPr>
        <p:spPr>
          <a:xfrm>
            <a:off x="8323355" y="2528291"/>
            <a:ext cx="52388" cy="52388"/>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1" name="Straight Arrow Connector 50">
            <a:extLst>
              <a:ext uri="{FF2B5EF4-FFF2-40B4-BE49-F238E27FC236}">
                <a16:creationId xmlns:a16="http://schemas.microsoft.com/office/drawing/2014/main" id="{B0D2D369-3CF0-4AAC-BA3F-78B6D99ACDB2}"/>
              </a:ext>
            </a:extLst>
          </p:cNvPr>
          <p:cNvCxnSpPr>
            <a:cxnSpLocks/>
          </p:cNvCxnSpPr>
          <p:nvPr/>
        </p:nvCxnSpPr>
        <p:spPr>
          <a:xfrm flipH="1">
            <a:off x="8540841" y="2514796"/>
            <a:ext cx="273052" cy="59533"/>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ADA17CF-585E-4503-97FD-40697D096F62}"/>
              </a:ext>
            </a:extLst>
          </p:cNvPr>
          <p:cNvCxnSpPr>
            <a:cxnSpLocks/>
          </p:cNvCxnSpPr>
          <p:nvPr/>
        </p:nvCxnSpPr>
        <p:spPr>
          <a:xfrm flipH="1" flipV="1">
            <a:off x="7689943" y="2357833"/>
            <a:ext cx="260348" cy="53776"/>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C8080F5-5805-4D89-86B3-0206C3D5E14C}"/>
              </a:ext>
            </a:extLst>
          </p:cNvPr>
          <p:cNvSpPr txBox="1"/>
          <p:nvPr/>
        </p:nvSpPr>
        <p:spPr>
          <a:xfrm>
            <a:off x="7497261" y="1919060"/>
            <a:ext cx="1059060" cy="200055"/>
          </a:xfrm>
          <a:prstGeom prst="rect">
            <a:avLst/>
          </a:prstGeom>
          <a:noFill/>
        </p:spPr>
        <p:txBody>
          <a:bodyPr wrap="square" rtlCol="0">
            <a:spAutoFit/>
          </a:bodyPr>
          <a:lstStyle/>
          <a:p>
            <a:r>
              <a:rPr lang="en-US" sz="700" b="1" dirty="0">
                <a:solidFill>
                  <a:schemeClr val="tx1">
                    <a:lumMod val="75000"/>
                    <a:lumOff val="25000"/>
                  </a:schemeClr>
                </a:solidFill>
                <a:latin typeface="Aparajita" panose="020B0502040204020203" pitchFamily="18" charset="0"/>
                <a:cs typeface="Aparajita" panose="020B0502040204020203" pitchFamily="18" charset="0"/>
              </a:rPr>
              <a:t>IPI TrackerHacker</a:t>
            </a:r>
            <a:r>
              <a:rPr lang="en-US" sz="700" b="1" baseline="30000" dirty="0">
                <a:solidFill>
                  <a:schemeClr val="tx1">
                    <a:lumMod val="75000"/>
                    <a:lumOff val="25000"/>
                  </a:schemeClr>
                </a:solidFill>
                <a:latin typeface="Aparajita" panose="020B0502040204020203" pitchFamily="18" charset="0"/>
                <a:cs typeface="Aparajita" panose="020B0502040204020203" pitchFamily="18" charset="0"/>
              </a:rPr>
              <a:t>TM</a:t>
            </a:r>
            <a:r>
              <a:rPr lang="en-US" sz="700" b="1" dirty="0">
                <a:solidFill>
                  <a:schemeClr val="tx1">
                    <a:lumMod val="75000"/>
                    <a:lumOff val="25000"/>
                  </a:schemeClr>
                </a:solidFill>
                <a:latin typeface="Aparajita" panose="020B0502040204020203" pitchFamily="18" charset="0"/>
                <a:cs typeface="Aparajita" panose="020B0502040204020203" pitchFamily="18" charset="0"/>
              </a:rPr>
              <a:t> V0.10</a:t>
            </a:r>
            <a:endParaRPr lang="en-AU" sz="700" b="1" dirty="0">
              <a:solidFill>
                <a:schemeClr val="tx1">
                  <a:lumMod val="75000"/>
                  <a:lumOff val="25000"/>
                </a:schemeClr>
              </a:solidFill>
              <a:latin typeface="Aparajita" panose="020B0502040204020203" pitchFamily="18" charset="0"/>
              <a:cs typeface="Aparajita" panose="020B0502040204020203" pitchFamily="18" charset="0"/>
            </a:endParaRPr>
          </a:p>
        </p:txBody>
      </p:sp>
      <p:sp>
        <p:nvSpPr>
          <p:cNvPr id="62" name="Oval 61">
            <a:extLst>
              <a:ext uri="{FF2B5EF4-FFF2-40B4-BE49-F238E27FC236}">
                <a16:creationId xmlns:a16="http://schemas.microsoft.com/office/drawing/2014/main" id="{E70C3128-3AFB-48DA-A216-5F2EBE246453}"/>
              </a:ext>
            </a:extLst>
          </p:cNvPr>
          <p:cNvSpPr/>
          <p:nvPr/>
        </p:nvSpPr>
        <p:spPr>
          <a:xfrm>
            <a:off x="8118962" y="4745960"/>
            <a:ext cx="350044" cy="350044"/>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a16="http://schemas.microsoft.com/office/drawing/2014/main" id="{0A70956C-EAFB-44CE-A526-17B857C3863B}"/>
              </a:ext>
            </a:extLst>
          </p:cNvPr>
          <p:cNvSpPr/>
          <p:nvPr/>
        </p:nvSpPr>
        <p:spPr>
          <a:xfrm>
            <a:off x="3065116" y="1905259"/>
            <a:ext cx="1570124" cy="183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585ED919-C656-4496-BCFC-B1FCB8B4DD8D}"/>
              </a:ext>
            </a:extLst>
          </p:cNvPr>
          <p:cNvSpPr/>
          <p:nvPr/>
        </p:nvSpPr>
        <p:spPr>
          <a:xfrm>
            <a:off x="3575540" y="1683029"/>
            <a:ext cx="540544"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a16="http://schemas.microsoft.com/office/drawing/2014/main" id="{5DF096AF-F497-49F1-A92E-7AA0B48BA0EF}"/>
              </a:ext>
            </a:extLst>
          </p:cNvPr>
          <p:cNvSpPr/>
          <p:nvPr/>
        </p:nvSpPr>
        <p:spPr>
          <a:xfrm>
            <a:off x="3057024" y="2072362"/>
            <a:ext cx="1570630" cy="25970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Freeform 5">
            <a:extLst>
              <a:ext uri="{FF2B5EF4-FFF2-40B4-BE49-F238E27FC236}">
                <a16:creationId xmlns:a16="http://schemas.microsoft.com/office/drawing/2014/main" id="{43D2B8DD-7CC0-425D-9E82-B1D49831B065}"/>
              </a:ext>
            </a:extLst>
          </p:cNvPr>
          <p:cNvSpPr>
            <a:spLocks noChangeArrowheads="1"/>
          </p:cNvSpPr>
          <p:nvPr/>
        </p:nvSpPr>
        <p:spPr bwMode="auto">
          <a:xfrm>
            <a:off x="2928944" y="1526512"/>
            <a:ext cx="1851039" cy="3707138"/>
          </a:xfrm>
          <a:custGeom>
            <a:avLst/>
            <a:gdLst>
              <a:gd name="T0" fmla="*/ 147 w 1613"/>
              <a:gd name="T1" fmla="*/ 366 h 3231"/>
              <a:gd name="T2" fmla="*/ 1466 w 1613"/>
              <a:gd name="T3" fmla="*/ 366 h 3231"/>
              <a:gd name="T4" fmla="*/ 1466 w 1613"/>
              <a:gd name="T5" fmla="*/ 2712 h 3231"/>
              <a:gd name="T6" fmla="*/ 147 w 1613"/>
              <a:gd name="T7" fmla="*/ 2712 h 3231"/>
              <a:gd name="T8" fmla="*/ 147 w 1613"/>
              <a:gd name="T9" fmla="*/ 366 h 3231"/>
              <a:gd name="T10" fmla="*/ 586 w 1613"/>
              <a:gd name="T11" fmla="*/ 178 h 3231"/>
              <a:gd name="T12" fmla="*/ 586 w 1613"/>
              <a:gd name="T13" fmla="*/ 178 h 3231"/>
              <a:gd name="T14" fmla="*/ 605 w 1613"/>
              <a:gd name="T15" fmla="*/ 147 h 3231"/>
              <a:gd name="T16" fmla="*/ 1006 w 1613"/>
              <a:gd name="T17" fmla="*/ 147 h 3231"/>
              <a:gd name="T18" fmla="*/ 1006 w 1613"/>
              <a:gd name="T19" fmla="*/ 147 h 3231"/>
              <a:gd name="T20" fmla="*/ 1027 w 1613"/>
              <a:gd name="T21" fmla="*/ 178 h 3231"/>
              <a:gd name="T22" fmla="*/ 1027 w 1613"/>
              <a:gd name="T23" fmla="*/ 187 h 3231"/>
              <a:gd name="T24" fmla="*/ 1027 w 1613"/>
              <a:gd name="T25" fmla="*/ 187 h 3231"/>
              <a:gd name="T26" fmla="*/ 1006 w 1613"/>
              <a:gd name="T27" fmla="*/ 219 h 3231"/>
              <a:gd name="T28" fmla="*/ 605 w 1613"/>
              <a:gd name="T29" fmla="*/ 219 h 3231"/>
              <a:gd name="T30" fmla="*/ 605 w 1613"/>
              <a:gd name="T31" fmla="*/ 219 h 3231"/>
              <a:gd name="T32" fmla="*/ 586 w 1613"/>
              <a:gd name="T33" fmla="*/ 187 h 3231"/>
              <a:gd name="T34" fmla="*/ 586 w 1613"/>
              <a:gd name="T35" fmla="*/ 178 h 3231"/>
              <a:gd name="T36" fmla="*/ 806 w 1613"/>
              <a:gd name="T37" fmla="*/ 3107 h 3231"/>
              <a:gd name="T38" fmla="*/ 806 w 1613"/>
              <a:gd name="T39" fmla="*/ 3107 h 3231"/>
              <a:gd name="T40" fmla="*/ 660 w 1613"/>
              <a:gd name="T41" fmla="*/ 2961 h 3231"/>
              <a:gd name="T42" fmla="*/ 660 w 1613"/>
              <a:gd name="T43" fmla="*/ 2961 h 3231"/>
              <a:gd name="T44" fmla="*/ 806 w 1613"/>
              <a:gd name="T45" fmla="*/ 2814 h 3231"/>
              <a:gd name="T46" fmla="*/ 806 w 1613"/>
              <a:gd name="T47" fmla="*/ 2814 h 3231"/>
              <a:gd name="T48" fmla="*/ 952 w 1613"/>
              <a:gd name="T49" fmla="*/ 2961 h 3231"/>
              <a:gd name="T50" fmla="*/ 952 w 1613"/>
              <a:gd name="T51" fmla="*/ 2961 h 3231"/>
              <a:gd name="T52" fmla="*/ 806 w 1613"/>
              <a:gd name="T53" fmla="*/ 3107 h 3231"/>
              <a:gd name="T54" fmla="*/ 1319 w 1613"/>
              <a:gd name="T55" fmla="*/ 3230 h 3231"/>
              <a:gd name="T56" fmla="*/ 1319 w 1613"/>
              <a:gd name="T57" fmla="*/ 3230 h 3231"/>
              <a:gd name="T58" fmla="*/ 1612 w 1613"/>
              <a:gd name="T59" fmla="*/ 2935 h 3231"/>
              <a:gd name="T60" fmla="*/ 1612 w 1613"/>
              <a:gd name="T61" fmla="*/ 293 h 3231"/>
              <a:gd name="T62" fmla="*/ 1612 w 1613"/>
              <a:gd name="T63" fmla="*/ 293 h 3231"/>
              <a:gd name="T64" fmla="*/ 1319 w 1613"/>
              <a:gd name="T65" fmla="*/ 0 h 3231"/>
              <a:gd name="T66" fmla="*/ 293 w 1613"/>
              <a:gd name="T67" fmla="*/ 0 h 3231"/>
              <a:gd name="T68" fmla="*/ 293 w 1613"/>
              <a:gd name="T69" fmla="*/ 0 h 3231"/>
              <a:gd name="T70" fmla="*/ 0 w 1613"/>
              <a:gd name="T71" fmla="*/ 293 h 3231"/>
              <a:gd name="T72" fmla="*/ 0 w 1613"/>
              <a:gd name="T73" fmla="*/ 2935 h 3231"/>
              <a:gd name="T74" fmla="*/ 0 w 1613"/>
              <a:gd name="T75" fmla="*/ 2935 h 3231"/>
              <a:gd name="T76" fmla="*/ 293 w 1613"/>
              <a:gd name="T77" fmla="*/ 3230 h 3231"/>
              <a:gd name="T78" fmla="*/ 1319 w 1613"/>
              <a:gd name="T79" fmla="*/ 3230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3" h="3231">
                <a:moveTo>
                  <a:pt x="147" y="366"/>
                </a:moveTo>
                <a:lnTo>
                  <a:pt x="1466" y="366"/>
                </a:lnTo>
                <a:lnTo>
                  <a:pt x="1466" y="2712"/>
                </a:lnTo>
                <a:lnTo>
                  <a:pt x="147" y="2712"/>
                </a:lnTo>
                <a:lnTo>
                  <a:pt x="147" y="366"/>
                </a:lnTo>
                <a:close/>
                <a:moveTo>
                  <a:pt x="586" y="178"/>
                </a:moveTo>
                <a:lnTo>
                  <a:pt x="586" y="178"/>
                </a:lnTo>
                <a:cubicBezTo>
                  <a:pt x="586" y="161"/>
                  <a:pt x="595" y="147"/>
                  <a:pt x="605" y="147"/>
                </a:cubicBezTo>
                <a:lnTo>
                  <a:pt x="1006" y="147"/>
                </a:lnTo>
                <a:lnTo>
                  <a:pt x="1006" y="147"/>
                </a:lnTo>
                <a:cubicBezTo>
                  <a:pt x="1017" y="147"/>
                  <a:pt x="1027" y="161"/>
                  <a:pt x="1027" y="178"/>
                </a:cubicBezTo>
                <a:lnTo>
                  <a:pt x="1027" y="187"/>
                </a:lnTo>
                <a:lnTo>
                  <a:pt x="1027" y="187"/>
                </a:lnTo>
                <a:cubicBezTo>
                  <a:pt x="1027" y="206"/>
                  <a:pt x="1017" y="219"/>
                  <a:pt x="1006" y="219"/>
                </a:cubicBezTo>
                <a:lnTo>
                  <a:pt x="605" y="219"/>
                </a:lnTo>
                <a:lnTo>
                  <a:pt x="605" y="219"/>
                </a:lnTo>
                <a:cubicBezTo>
                  <a:pt x="595" y="219"/>
                  <a:pt x="586" y="205"/>
                  <a:pt x="586" y="187"/>
                </a:cubicBezTo>
                <a:lnTo>
                  <a:pt x="586" y="178"/>
                </a:lnTo>
                <a:close/>
                <a:moveTo>
                  <a:pt x="806" y="3107"/>
                </a:moveTo>
                <a:lnTo>
                  <a:pt x="806" y="3107"/>
                </a:lnTo>
                <a:cubicBezTo>
                  <a:pt x="725" y="3107"/>
                  <a:pt x="660" y="3041"/>
                  <a:pt x="660" y="2961"/>
                </a:cubicBezTo>
                <a:lnTo>
                  <a:pt x="660" y="2961"/>
                </a:lnTo>
                <a:cubicBezTo>
                  <a:pt x="660" y="2880"/>
                  <a:pt x="725" y="2814"/>
                  <a:pt x="806" y="2814"/>
                </a:cubicBezTo>
                <a:lnTo>
                  <a:pt x="806" y="2814"/>
                </a:lnTo>
                <a:cubicBezTo>
                  <a:pt x="887" y="2814"/>
                  <a:pt x="952" y="2880"/>
                  <a:pt x="952" y="2961"/>
                </a:cubicBezTo>
                <a:lnTo>
                  <a:pt x="952" y="2961"/>
                </a:lnTo>
                <a:cubicBezTo>
                  <a:pt x="952" y="3041"/>
                  <a:pt x="887" y="3107"/>
                  <a:pt x="806" y="3107"/>
                </a:cubicBezTo>
                <a:close/>
                <a:moveTo>
                  <a:pt x="1319" y="3230"/>
                </a:moveTo>
                <a:lnTo>
                  <a:pt x="1319" y="3230"/>
                </a:lnTo>
                <a:cubicBezTo>
                  <a:pt x="1319" y="3230"/>
                  <a:pt x="1612" y="3230"/>
                  <a:pt x="1612" y="2935"/>
                </a:cubicBezTo>
                <a:lnTo>
                  <a:pt x="1612" y="293"/>
                </a:lnTo>
                <a:lnTo>
                  <a:pt x="1612" y="293"/>
                </a:lnTo>
                <a:cubicBezTo>
                  <a:pt x="1612" y="0"/>
                  <a:pt x="1319" y="0"/>
                  <a:pt x="1319" y="0"/>
                </a:cubicBezTo>
                <a:lnTo>
                  <a:pt x="293" y="0"/>
                </a:lnTo>
                <a:lnTo>
                  <a:pt x="293" y="0"/>
                </a:lnTo>
                <a:cubicBezTo>
                  <a:pt x="293" y="0"/>
                  <a:pt x="0" y="0"/>
                  <a:pt x="0" y="293"/>
                </a:cubicBezTo>
                <a:lnTo>
                  <a:pt x="0" y="2935"/>
                </a:lnTo>
                <a:lnTo>
                  <a:pt x="0" y="2935"/>
                </a:lnTo>
                <a:cubicBezTo>
                  <a:pt x="0" y="3230"/>
                  <a:pt x="293" y="3230"/>
                  <a:pt x="293" y="3230"/>
                </a:cubicBezTo>
                <a:lnTo>
                  <a:pt x="1319" y="3230"/>
                </a:lnTo>
                <a:close/>
              </a:path>
            </a:pathLst>
          </a:cu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sz="700">
              <a:latin typeface="+mj-lt"/>
            </a:endParaRPr>
          </a:p>
        </p:txBody>
      </p:sp>
      <p:sp>
        <p:nvSpPr>
          <p:cNvPr id="69" name="Oval 68">
            <a:extLst>
              <a:ext uri="{FF2B5EF4-FFF2-40B4-BE49-F238E27FC236}">
                <a16:creationId xmlns:a16="http://schemas.microsoft.com/office/drawing/2014/main" id="{1FAA8DC9-B841-449F-83FF-FB84AF77C0B6}"/>
              </a:ext>
            </a:extLst>
          </p:cNvPr>
          <p:cNvSpPr/>
          <p:nvPr/>
        </p:nvSpPr>
        <p:spPr>
          <a:xfrm>
            <a:off x="3178265" y="2422721"/>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1" name="Straight Connector 70">
            <a:extLst>
              <a:ext uri="{FF2B5EF4-FFF2-40B4-BE49-F238E27FC236}">
                <a16:creationId xmlns:a16="http://schemas.microsoft.com/office/drawing/2014/main" id="{553FC310-3AEF-49C6-A0BB-81F07636BD1C}"/>
              </a:ext>
            </a:extLst>
          </p:cNvPr>
          <p:cNvCxnSpPr>
            <a:cxnSpLocks/>
          </p:cNvCxnSpPr>
          <p:nvPr/>
        </p:nvCxnSpPr>
        <p:spPr>
          <a:xfrm>
            <a:off x="3224303" y="2424150"/>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30E4C92-9189-4598-9C4E-DA5F20FFA2CA}"/>
              </a:ext>
            </a:extLst>
          </p:cNvPr>
          <p:cNvCxnSpPr>
            <a:cxnSpLocks/>
          </p:cNvCxnSpPr>
          <p:nvPr/>
        </p:nvCxnSpPr>
        <p:spPr>
          <a:xfrm>
            <a:off x="3219541" y="2511462"/>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3F76E9D6-F4D7-4F03-AE82-FFA0BD073651}"/>
              </a:ext>
            </a:extLst>
          </p:cNvPr>
          <p:cNvSpPr txBox="1"/>
          <p:nvPr/>
        </p:nvSpPr>
        <p:spPr>
          <a:xfrm>
            <a:off x="3201287" y="4408693"/>
            <a:ext cx="1297782" cy="184666"/>
          </a:xfrm>
          <a:prstGeom prst="rect">
            <a:avLst/>
          </a:prstGeom>
          <a:solidFill>
            <a:schemeClr val="bg1"/>
          </a:solidFill>
          <a:ln>
            <a:solidFill>
              <a:schemeClr val="tx1"/>
            </a:solidFill>
          </a:ln>
        </p:spPr>
        <p:txBody>
          <a:bodyPr wrap="square" rtlCol="0">
            <a:spAutoFit/>
          </a:bodyPr>
          <a:lstStyle/>
          <a:p>
            <a:pPr algn="ctr"/>
            <a:r>
              <a:rPr lang="en-US" sz="600" b="1" dirty="0"/>
              <a:t>Conveyor Selection</a:t>
            </a:r>
            <a:endParaRPr lang="en-US" sz="600" dirty="0">
              <a:solidFill>
                <a:schemeClr val="accent6"/>
              </a:solidFill>
            </a:endParaRPr>
          </a:p>
        </p:txBody>
      </p:sp>
      <p:cxnSp>
        <p:nvCxnSpPr>
          <p:cNvPr id="81" name="Straight Arrow Connector 80">
            <a:extLst>
              <a:ext uri="{FF2B5EF4-FFF2-40B4-BE49-F238E27FC236}">
                <a16:creationId xmlns:a16="http://schemas.microsoft.com/office/drawing/2014/main" id="{614C6A66-B2BB-4D39-84D3-EF7DD20680B0}"/>
              </a:ext>
            </a:extLst>
          </p:cNvPr>
          <p:cNvCxnSpPr>
            <a:cxnSpLocks/>
          </p:cNvCxnSpPr>
          <p:nvPr/>
        </p:nvCxnSpPr>
        <p:spPr>
          <a:xfrm flipH="1" flipV="1">
            <a:off x="3661664" y="2450702"/>
            <a:ext cx="260348" cy="53776"/>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FD964F81-5764-4802-982A-467E154A74FC}"/>
              </a:ext>
            </a:extLst>
          </p:cNvPr>
          <p:cNvSpPr txBox="1"/>
          <p:nvPr/>
        </p:nvSpPr>
        <p:spPr>
          <a:xfrm>
            <a:off x="3057024" y="1919060"/>
            <a:ext cx="1059060" cy="200055"/>
          </a:xfrm>
          <a:prstGeom prst="rect">
            <a:avLst/>
          </a:prstGeom>
          <a:noFill/>
        </p:spPr>
        <p:txBody>
          <a:bodyPr wrap="square" rtlCol="0">
            <a:spAutoFit/>
          </a:bodyPr>
          <a:lstStyle/>
          <a:p>
            <a:r>
              <a:rPr lang="en-US" sz="700" b="1" dirty="0">
                <a:solidFill>
                  <a:schemeClr val="tx1">
                    <a:lumMod val="75000"/>
                    <a:lumOff val="25000"/>
                  </a:schemeClr>
                </a:solidFill>
                <a:latin typeface="Aparajita" panose="020B0502040204020203" pitchFamily="18" charset="0"/>
                <a:cs typeface="Aparajita" panose="020B0502040204020203" pitchFamily="18" charset="0"/>
              </a:rPr>
              <a:t>IPI TrackerHacker</a:t>
            </a:r>
            <a:r>
              <a:rPr lang="en-US" sz="700" b="1" baseline="30000" dirty="0">
                <a:solidFill>
                  <a:schemeClr val="tx1">
                    <a:lumMod val="75000"/>
                    <a:lumOff val="25000"/>
                  </a:schemeClr>
                </a:solidFill>
                <a:latin typeface="Aparajita" panose="020B0502040204020203" pitchFamily="18" charset="0"/>
                <a:cs typeface="Aparajita" panose="020B0502040204020203" pitchFamily="18" charset="0"/>
              </a:rPr>
              <a:t>TM</a:t>
            </a:r>
            <a:r>
              <a:rPr lang="en-US" sz="700" b="1" dirty="0">
                <a:solidFill>
                  <a:schemeClr val="tx1">
                    <a:lumMod val="75000"/>
                    <a:lumOff val="25000"/>
                  </a:schemeClr>
                </a:solidFill>
                <a:latin typeface="Aparajita" panose="020B0502040204020203" pitchFamily="18" charset="0"/>
                <a:cs typeface="Aparajita" panose="020B0502040204020203" pitchFamily="18" charset="0"/>
              </a:rPr>
              <a:t> V0.10</a:t>
            </a:r>
            <a:endParaRPr lang="en-AU" sz="700" b="1" dirty="0">
              <a:solidFill>
                <a:schemeClr val="tx1">
                  <a:lumMod val="75000"/>
                  <a:lumOff val="25000"/>
                </a:schemeClr>
              </a:solidFill>
              <a:latin typeface="Aparajita" panose="020B0502040204020203" pitchFamily="18" charset="0"/>
              <a:cs typeface="Aparajita" panose="020B0502040204020203" pitchFamily="18" charset="0"/>
            </a:endParaRPr>
          </a:p>
        </p:txBody>
      </p:sp>
      <p:sp>
        <p:nvSpPr>
          <p:cNvPr id="91" name="Oval 90">
            <a:extLst>
              <a:ext uri="{FF2B5EF4-FFF2-40B4-BE49-F238E27FC236}">
                <a16:creationId xmlns:a16="http://schemas.microsoft.com/office/drawing/2014/main" id="{9C49A11A-52BE-45DC-8B08-42452F089204}"/>
              </a:ext>
            </a:extLst>
          </p:cNvPr>
          <p:cNvSpPr/>
          <p:nvPr/>
        </p:nvSpPr>
        <p:spPr>
          <a:xfrm>
            <a:off x="3678725" y="4745960"/>
            <a:ext cx="350044" cy="350044"/>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ectangle 92">
            <a:extLst>
              <a:ext uri="{FF2B5EF4-FFF2-40B4-BE49-F238E27FC236}">
                <a16:creationId xmlns:a16="http://schemas.microsoft.com/office/drawing/2014/main" id="{B01F0CBA-B540-4C38-A0B8-34579C232441}"/>
              </a:ext>
            </a:extLst>
          </p:cNvPr>
          <p:cNvSpPr/>
          <p:nvPr/>
        </p:nvSpPr>
        <p:spPr>
          <a:xfrm>
            <a:off x="5280025" y="1905259"/>
            <a:ext cx="1570124" cy="183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Rectangle 94">
            <a:extLst>
              <a:ext uri="{FF2B5EF4-FFF2-40B4-BE49-F238E27FC236}">
                <a16:creationId xmlns:a16="http://schemas.microsoft.com/office/drawing/2014/main" id="{C80D80E9-8BBB-4BBD-9DF1-D039094144D7}"/>
              </a:ext>
            </a:extLst>
          </p:cNvPr>
          <p:cNvSpPr/>
          <p:nvPr/>
        </p:nvSpPr>
        <p:spPr>
          <a:xfrm>
            <a:off x="5790449" y="1683029"/>
            <a:ext cx="540544"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95">
            <a:extLst>
              <a:ext uri="{FF2B5EF4-FFF2-40B4-BE49-F238E27FC236}">
                <a16:creationId xmlns:a16="http://schemas.microsoft.com/office/drawing/2014/main" id="{EE562951-DE5C-467C-9916-DF556DCF5132}"/>
              </a:ext>
            </a:extLst>
          </p:cNvPr>
          <p:cNvSpPr/>
          <p:nvPr/>
        </p:nvSpPr>
        <p:spPr>
          <a:xfrm>
            <a:off x="5271933" y="2074267"/>
            <a:ext cx="1570630" cy="25970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Freeform 5">
            <a:extLst>
              <a:ext uri="{FF2B5EF4-FFF2-40B4-BE49-F238E27FC236}">
                <a16:creationId xmlns:a16="http://schemas.microsoft.com/office/drawing/2014/main" id="{6A48D2D2-C278-49F9-BA13-1215C2D38DF8}"/>
              </a:ext>
            </a:extLst>
          </p:cNvPr>
          <p:cNvSpPr>
            <a:spLocks noChangeArrowheads="1"/>
          </p:cNvSpPr>
          <p:nvPr/>
        </p:nvSpPr>
        <p:spPr bwMode="auto">
          <a:xfrm>
            <a:off x="5143853" y="1526512"/>
            <a:ext cx="1851039" cy="3707138"/>
          </a:xfrm>
          <a:custGeom>
            <a:avLst/>
            <a:gdLst>
              <a:gd name="T0" fmla="*/ 147 w 1613"/>
              <a:gd name="T1" fmla="*/ 366 h 3231"/>
              <a:gd name="T2" fmla="*/ 1466 w 1613"/>
              <a:gd name="T3" fmla="*/ 366 h 3231"/>
              <a:gd name="T4" fmla="*/ 1466 w 1613"/>
              <a:gd name="T5" fmla="*/ 2712 h 3231"/>
              <a:gd name="T6" fmla="*/ 147 w 1613"/>
              <a:gd name="T7" fmla="*/ 2712 h 3231"/>
              <a:gd name="T8" fmla="*/ 147 w 1613"/>
              <a:gd name="T9" fmla="*/ 366 h 3231"/>
              <a:gd name="T10" fmla="*/ 586 w 1613"/>
              <a:gd name="T11" fmla="*/ 178 h 3231"/>
              <a:gd name="T12" fmla="*/ 586 w 1613"/>
              <a:gd name="T13" fmla="*/ 178 h 3231"/>
              <a:gd name="T14" fmla="*/ 605 w 1613"/>
              <a:gd name="T15" fmla="*/ 147 h 3231"/>
              <a:gd name="T16" fmla="*/ 1006 w 1613"/>
              <a:gd name="T17" fmla="*/ 147 h 3231"/>
              <a:gd name="T18" fmla="*/ 1006 w 1613"/>
              <a:gd name="T19" fmla="*/ 147 h 3231"/>
              <a:gd name="T20" fmla="*/ 1027 w 1613"/>
              <a:gd name="T21" fmla="*/ 178 h 3231"/>
              <a:gd name="T22" fmla="*/ 1027 w 1613"/>
              <a:gd name="T23" fmla="*/ 187 h 3231"/>
              <a:gd name="T24" fmla="*/ 1027 w 1613"/>
              <a:gd name="T25" fmla="*/ 187 h 3231"/>
              <a:gd name="T26" fmla="*/ 1006 w 1613"/>
              <a:gd name="T27" fmla="*/ 219 h 3231"/>
              <a:gd name="T28" fmla="*/ 605 w 1613"/>
              <a:gd name="T29" fmla="*/ 219 h 3231"/>
              <a:gd name="T30" fmla="*/ 605 w 1613"/>
              <a:gd name="T31" fmla="*/ 219 h 3231"/>
              <a:gd name="T32" fmla="*/ 586 w 1613"/>
              <a:gd name="T33" fmla="*/ 187 h 3231"/>
              <a:gd name="T34" fmla="*/ 586 w 1613"/>
              <a:gd name="T35" fmla="*/ 178 h 3231"/>
              <a:gd name="T36" fmla="*/ 806 w 1613"/>
              <a:gd name="T37" fmla="*/ 3107 h 3231"/>
              <a:gd name="T38" fmla="*/ 806 w 1613"/>
              <a:gd name="T39" fmla="*/ 3107 h 3231"/>
              <a:gd name="T40" fmla="*/ 660 w 1613"/>
              <a:gd name="T41" fmla="*/ 2961 h 3231"/>
              <a:gd name="T42" fmla="*/ 660 w 1613"/>
              <a:gd name="T43" fmla="*/ 2961 h 3231"/>
              <a:gd name="T44" fmla="*/ 806 w 1613"/>
              <a:gd name="T45" fmla="*/ 2814 h 3231"/>
              <a:gd name="T46" fmla="*/ 806 w 1613"/>
              <a:gd name="T47" fmla="*/ 2814 h 3231"/>
              <a:gd name="T48" fmla="*/ 952 w 1613"/>
              <a:gd name="T49" fmla="*/ 2961 h 3231"/>
              <a:gd name="T50" fmla="*/ 952 w 1613"/>
              <a:gd name="T51" fmla="*/ 2961 h 3231"/>
              <a:gd name="T52" fmla="*/ 806 w 1613"/>
              <a:gd name="T53" fmla="*/ 3107 h 3231"/>
              <a:gd name="T54" fmla="*/ 1319 w 1613"/>
              <a:gd name="T55" fmla="*/ 3230 h 3231"/>
              <a:gd name="T56" fmla="*/ 1319 w 1613"/>
              <a:gd name="T57" fmla="*/ 3230 h 3231"/>
              <a:gd name="T58" fmla="*/ 1612 w 1613"/>
              <a:gd name="T59" fmla="*/ 2935 h 3231"/>
              <a:gd name="T60" fmla="*/ 1612 w 1613"/>
              <a:gd name="T61" fmla="*/ 293 h 3231"/>
              <a:gd name="T62" fmla="*/ 1612 w 1613"/>
              <a:gd name="T63" fmla="*/ 293 h 3231"/>
              <a:gd name="T64" fmla="*/ 1319 w 1613"/>
              <a:gd name="T65" fmla="*/ 0 h 3231"/>
              <a:gd name="T66" fmla="*/ 293 w 1613"/>
              <a:gd name="T67" fmla="*/ 0 h 3231"/>
              <a:gd name="T68" fmla="*/ 293 w 1613"/>
              <a:gd name="T69" fmla="*/ 0 h 3231"/>
              <a:gd name="T70" fmla="*/ 0 w 1613"/>
              <a:gd name="T71" fmla="*/ 293 h 3231"/>
              <a:gd name="T72" fmla="*/ 0 w 1613"/>
              <a:gd name="T73" fmla="*/ 2935 h 3231"/>
              <a:gd name="T74" fmla="*/ 0 w 1613"/>
              <a:gd name="T75" fmla="*/ 2935 h 3231"/>
              <a:gd name="T76" fmla="*/ 293 w 1613"/>
              <a:gd name="T77" fmla="*/ 3230 h 3231"/>
              <a:gd name="T78" fmla="*/ 1319 w 1613"/>
              <a:gd name="T79" fmla="*/ 3230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3" h="3231">
                <a:moveTo>
                  <a:pt x="147" y="366"/>
                </a:moveTo>
                <a:lnTo>
                  <a:pt x="1466" y="366"/>
                </a:lnTo>
                <a:lnTo>
                  <a:pt x="1466" y="2712"/>
                </a:lnTo>
                <a:lnTo>
                  <a:pt x="147" y="2712"/>
                </a:lnTo>
                <a:lnTo>
                  <a:pt x="147" y="366"/>
                </a:lnTo>
                <a:close/>
                <a:moveTo>
                  <a:pt x="586" y="178"/>
                </a:moveTo>
                <a:lnTo>
                  <a:pt x="586" y="178"/>
                </a:lnTo>
                <a:cubicBezTo>
                  <a:pt x="586" y="161"/>
                  <a:pt x="595" y="147"/>
                  <a:pt x="605" y="147"/>
                </a:cubicBezTo>
                <a:lnTo>
                  <a:pt x="1006" y="147"/>
                </a:lnTo>
                <a:lnTo>
                  <a:pt x="1006" y="147"/>
                </a:lnTo>
                <a:cubicBezTo>
                  <a:pt x="1017" y="147"/>
                  <a:pt x="1027" y="161"/>
                  <a:pt x="1027" y="178"/>
                </a:cubicBezTo>
                <a:lnTo>
                  <a:pt x="1027" y="187"/>
                </a:lnTo>
                <a:lnTo>
                  <a:pt x="1027" y="187"/>
                </a:lnTo>
                <a:cubicBezTo>
                  <a:pt x="1027" y="206"/>
                  <a:pt x="1017" y="219"/>
                  <a:pt x="1006" y="219"/>
                </a:cubicBezTo>
                <a:lnTo>
                  <a:pt x="605" y="219"/>
                </a:lnTo>
                <a:lnTo>
                  <a:pt x="605" y="219"/>
                </a:lnTo>
                <a:cubicBezTo>
                  <a:pt x="595" y="219"/>
                  <a:pt x="586" y="205"/>
                  <a:pt x="586" y="187"/>
                </a:cubicBezTo>
                <a:lnTo>
                  <a:pt x="586" y="178"/>
                </a:lnTo>
                <a:close/>
                <a:moveTo>
                  <a:pt x="806" y="3107"/>
                </a:moveTo>
                <a:lnTo>
                  <a:pt x="806" y="3107"/>
                </a:lnTo>
                <a:cubicBezTo>
                  <a:pt x="725" y="3107"/>
                  <a:pt x="660" y="3041"/>
                  <a:pt x="660" y="2961"/>
                </a:cubicBezTo>
                <a:lnTo>
                  <a:pt x="660" y="2961"/>
                </a:lnTo>
                <a:cubicBezTo>
                  <a:pt x="660" y="2880"/>
                  <a:pt x="725" y="2814"/>
                  <a:pt x="806" y="2814"/>
                </a:cubicBezTo>
                <a:lnTo>
                  <a:pt x="806" y="2814"/>
                </a:lnTo>
                <a:cubicBezTo>
                  <a:pt x="887" y="2814"/>
                  <a:pt x="952" y="2880"/>
                  <a:pt x="952" y="2961"/>
                </a:cubicBezTo>
                <a:lnTo>
                  <a:pt x="952" y="2961"/>
                </a:lnTo>
                <a:cubicBezTo>
                  <a:pt x="952" y="3041"/>
                  <a:pt x="887" y="3107"/>
                  <a:pt x="806" y="3107"/>
                </a:cubicBezTo>
                <a:close/>
                <a:moveTo>
                  <a:pt x="1319" y="3230"/>
                </a:moveTo>
                <a:lnTo>
                  <a:pt x="1319" y="3230"/>
                </a:lnTo>
                <a:cubicBezTo>
                  <a:pt x="1319" y="3230"/>
                  <a:pt x="1612" y="3230"/>
                  <a:pt x="1612" y="2935"/>
                </a:cubicBezTo>
                <a:lnTo>
                  <a:pt x="1612" y="293"/>
                </a:lnTo>
                <a:lnTo>
                  <a:pt x="1612" y="293"/>
                </a:lnTo>
                <a:cubicBezTo>
                  <a:pt x="1612" y="0"/>
                  <a:pt x="1319" y="0"/>
                  <a:pt x="1319" y="0"/>
                </a:cubicBezTo>
                <a:lnTo>
                  <a:pt x="293" y="0"/>
                </a:lnTo>
                <a:lnTo>
                  <a:pt x="293" y="0"/>
                </a:lnTo>
                <a:cubicBezTo>
                  <a:pt x="293" y="0"/>
                  <a:pt x="0" y="0"/>
                  <a:pt x="0" y="293"/>
                </a:cubicBezTo>
                <a:lnTo>
                  <a:pt x="0" y="2935"/>
                </a:lnTo>
                <a:lnTo>
                  <a:pt x="0" y="2935"/>
                </a:lnTo>
                <a:cubicBezTo>
                  <a:pt x="0" y="3230"/>
                  <a:pt x="293" y="3230"/>
                  <a:pt x="293" y="3230"/>
                </a:cubicBezTo>
                <a:lnTo>
                  <a:pt x="1319" y="3230"/>
                </a:lnTo>
                <a:close/>
              </a:path>
            </a:pathLst>
          </a:cu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sz="700">
              <a:latin typeface="+mj-lt"/>
            </a:endParaRPr>
          </a:p>
        </p:txBody>
      </p:sp>
      <p:cxnSp>
        <p:nvCxnSpPr>
          <p:cNvPr id="100" name="Straight Connector 99">
            <a:extLst>
              <a:ext uri="{FF2B5EF4-FFF2-40B4-BE49-F238E27FC236}">
                <a16:creationId xmlns:a16="http://schemas.microsoft.com/office/drawing/2014/main" id="{378E809B-D727-4557-925D-6CA951DCC431}"/>
              </a:ext>
            </a:extLst>
          </p:cNvPr>
          <p:cNvCxnSpPr>
            <a:cxnSpLocks/>
          </p:cNvCxnSpPr>
          <p:nvPr/>
        </p:nvCxnSpPr>
        <p:spPr>
          <a:xfrm>
            <a:off x="5483747" y="2437485"/>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3DB1EBA-B245-411A-AD0E-F04A0ACE1504}"/>
              </a:ext>
            </a:extLst>
          </p:cNvPr>
          <p:cNvCxnSpPr>
            <a:cxnSpLocks/>
          </p:cNvCxnSpPr>
          <p:nvPr/>
        </p:nvCxnSpPr>
        <p:spPr>
          <a:xfrm>
            <a:off x="5475175" y="2526702"/>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8E47A5B7-4944-4363-84FB-E9B202707DF7}"/>
              </a:ext>
            </a:extLst>
          </p:cNvPr>
          <p:cNvSpPr/>
          <p:nvPr/>
        </p:nvSpPr>
        <p:spPr>
          <a:xfrm>
            <a:off x="6530703" y="2639096"/>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Oval 102">
            <a:extLst>
              <a:ext uri="{FF2B5EF4-FFF2-40B4-BE49-F238E27FC236}">
                <a16:creationId xmlns:a16="http://schemas.microsoft.com/office/drawing/2014/main" id="{873F97C9-7148-4FD5-B0A7-B38EF7C9C81E}"/>
              </a:ext>
            </a:extLst>
          </p:cNvPr>
          <p:cNvSpPr/>
          <p:nvPr/>
        </p:nvSpPr>
        <p:spPr>
          <a:xfrm>
            <a:off x="6478315" y="2726409"/>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Oval 103">
            <a:extLst>
              <a:ext uri="{FF2B5EF4-FFF2-40B4-BE49-F238E27FC236}">
                <a16:creationId xmlns:a16="http://schemas.microsoft.com/office/drawing/2014/main" id="{018AEC39-335E-4304-A749-81D78BED01A1}"/>
              </a:ext>
            </a:extLst>
          </p:cNvPr>
          <p:cNvSpPr/>
          <p:nvPr/>
        </p:nvSpPr>
        <p:spPr>
          <a:xfrm>
            <a:off x="5549628" y="2430342"/>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Oval 106">
            <a:extLst>
              <a:ext uri="{FF2B5EF4-FFF2-40B4-BE49-F238E27FC236}">
                <a16:creationId xmlns:a16="http://schemas.microsoft.com/office/drawing/2014/main" id="{A8B966FD-ABDA-4EA9-B2C2-D5997E71B148}"/>
              </a:ext>
            </a:extLst>
          </p:cNvPr>
          <p:cNvSpPr/>
          <p:nvPr/>
        </p:nvSpPr>
        <p:spPr>
          <a:xfrm>
            <a:off x="6092553" y="2545436"/>
            <a:ext cx="52388" cy="52388"/>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9" name="Straight Arrow Connector 108">
            <a:extLst>
              <a:ext uri="{FF2B5EF4-FFF2-40B4-BE49-F238E27FC236}">
                <a16:creationId xmlns:a16="http://schemas.microsoft.com/office/drawing/2014/main" id="{188D28F3-88CD-4C43-B993-8BD38BAD9FBB}"/>
              </a:ext>
            </a:extLst>
          </p:cNvPr>
          <p:cNvCxnSpPr>
            <a:cxnSpLocks/>
          </p:cNvCxnSpPr>
          <p:nvPr/>
        </p:nvCxnSpPr>
        <p:spPr>
          <a:xfrm flipH="1">
            <a:off x="6310039" y="2531941"/>
            <a:ext cx="273052" cy="59533"/>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A8C6ABA-A937-4FD6-9FD9-052E5D3F3354}"/>
              </a:ext>
            </a:extLst>
          </p:cNvPr>
          <p:cNvCxnSpPr>
            <a:cxnSpLocks/>
          </p:cNvCxnSpPr>
          <p:nvPr/>
        </p:nvCxnSpPr>
        <p:spPr>
          <a:xfrm flipH="1" flipV="1">
            <a:off x="5459141" y="2374978"/>
            <a:ext cx="260348" cy="53776"/>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C510C189-E7FC-47F1-8F0C-A0A85AB8BAFC}"/>
              </a:ext>
            </a:extLst>
          </p:cNvPr>
          <p:cNvSpPr txBox="1"/>
          <p:nvPr/>
        </p:nvSpPr>
        <p:spPr>
          <a:xfrm>
            <a:off x="5271933" y="1919060"/>
            <a:ext cx="1059060" cy="200055"/>
          </a:xfrm>
          <a:prstGeom prst="rect">
            <a:avLst/>
          </a:prstGeom>
          <a:noFill/>
        </p:spPr>
        <p:txBody>
          <a:bodyPr wrap="square" rtlCol="0">
            <a:spAutoFit/>
          </a:bodyPr>
          <a:lstStyle/>
          <a:p>
            <a:r>
              <a:rPr lang="en-US" sz="700" b="1" dirty="0">
                <a:solidFill>
                  <a:schemeClr val="tx1">
                    <a:lumMod val="75000"/>
                    <a:lumOff val="25000"/>
                  </a:schemeClr>
                </a:solidFill>
                <a:latin typeface="Aparajita" panose="020B0502040204020203" pitchFamily="18" charset="0"/>
                <a:cs typeface="Aparajita" panose="020B0502040204020203" pitchFamily="18" charset="0"/>
              </a:rPr>
              <a:t>IPI TrackerHacker</a:t>
            </a:r>
            <a:r>
              <a:rPr lang="en-US" sz="700" b="1" baseline="30000" dirty="0">
                <a:solidFill>
                  <a:schemeClr val="tx1">
                    <a:lumMod val="75000"/>
                    <a:lumOff val="25000"/>
                  </a:schemeClr>
                </a:solidFill>
                <a:latin typeface="Aparajita" panose="020B0502040204020203" pitchFamily="18" charset="0"/>
                <a:cs typeface="Aparajita" panose="020B0502040204020203" pitchFamily="18" charset="0"/>
              </a:rPr>
              <a:t>TM</a:t>
            </a:r>
            <a:r>
              <a:rPr lang="en-US" sz="700" b="1" dirty="0">
                <a:solidFill>
                  <a:schemeClr val="tx1">
                    <a:lumMod val="75000"/>
                    <a:lumOff val="25000"/>
                  </a:schemeClr>
                </a:solidFill>
                <a:latin typeface="Aparajita" panose="020B0502040204020203" pitchFamily="18" charset="0"/>
                <a:cs typeface="Aparajita" panose="020B0502040204020203" pitchFamily="18" charset="0"/>
              </a:rPr>
              <a:t> V0.10</a:t>
            </a:r>
            <a:endParaRPr lang="en-AU" sz="700" b="1" dirty="0">
              <a:solidFill>
                <a:schemeClr val="tx1">
                  <a:lumMod val="75000"/>
                  <a:lumOff val="25000"/>
                </a:schemeClr>
              </a:solidFill>
              <a:latin typeface="Aparajita" panose="020B0502040204020203" pitchFamily="18" charset="0"/>
              <a:cs typeface="Aparajita" panose="020B0502040204020203" pitchFamily="18" charset="0"/>
            </a:endParaRPr>
          </a:p>
        </p:txBody>
      </p:sp>
      <p:sp>
        <p:nvSpPr>
          <p:cNvPr id="120" name="Oval 119">
            <a:extLst>
              <a:ext uri="{FF2B5EF4-FFF2-40B4-BE49-F238E27FC236}">
                <a16:creationId xmlns:a16="http://schemas.microsoft.com/office/drawing/2014/main" id="{2A7C5C82-3D1F-4291-90B6-FDFE79A550A8}"/>
              </a:ext>
            </a:extLst>
          </p:cNvPr>
          <p:cNvSpPr/>
          <p:nvPr/>
        </p:nvSpPr>
        <p:spPr>
          <a:xfrm>
            <a:off x="5893634" y="4745960"/>
            <a:ext cx="350044" cy="350044"/>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Oval 122">
            <a:extLst>
              <a:ext uri="{FF2B5EF4-FFF2-40B4-BE49-F238E27FC236}">
                <a16:creationId xmlns:a16="http://schemas.microsoft.com/office/drawing/2014/main" id="{D0C039F8-ABC1-4D14-A107-546806E3F3A8}"/>
              </a:ext>
            </a:extLst>
          </p:cNvPr>
          <p:cNvSpPr/>
          <p:nvPr/>
        </p:nvSpPr>
        <p:spPr>
          <a:xfrm>
            <a:off x="4337961" y="3846948"/>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5" name="Straight Connector 124">
            <a:extLst>
              <a:ext uri="{FF2B5EF4-FFF2-40B4-BE49-F238E27FC236}">
                <a16:creationId xmlns:a16="http://schemas.microsoft.com/office/drawing/2014/main" id="{CC47AA91-3183-445F-A297-C16D0C27E800}"/>
              </a:ext>
            </a:extLst>
          </p:cNvPr>
          <p:cNvCxnSpPr>
            <a:cxnSpLocks/>
          </p:cNvCxnSpPr>
          <p:nvPr/>
        </p:nvCxnSpPr>
        <p:spPr>
          <a:xfrm>
            <a:off x="3226208" y="3606283"/>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678ED67-1A1B-4B8A-8A78-5E3087D01E83}"/>
              </a:ext>
            </a:extLst>
          </p:cNvPr>
          <p:cNvCxnSpPr>
            <a:cxnSpLocks/>
          </p:cNvCxnSpPr>
          <p:nvPr/>
        </p:nvCxnSpPr>
        <p:spPr>
          <a:xfrm>
            <a:off x="3210366" y="3690321"/>
            <a:ext cx="285345" cy="6052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A319DCFB-0B8B-48A6-9A9D-E8B63B91E48A}"/>
              </a:ext>
            </a:extLst>
          </p:cNvPr>
          <p:cNvSpPr/>
          <p:nvPr/>
        </p:nvSpPr>
        <p:spPr>
          <a:xfrm>
            <a:off x="3441076" y="3749395"/>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Oval 127">
            <a:extLst>
              <a:ext uri="{FF2B5EF4-FFF2-40B4-BE49-F238E27FC236}">
                <a16:creationId xmlns:a16="http://schemas.microsoft.com/office/drawing/2014/main" id="{15BC7E7D-5BCD-4DBF-AA85-445BF5F3E8BA}"/>
              </a:ext>
            </a:extLst>
          </p:cNvPr>
          <p:cNvSpPr/>
          <p:nvPr/>
        </p:nvSpPr>
        <p:spPr>
          <a:xfrm>
            <a:off x="3615381" y="3787164"/>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1" name="Oval 130">
            <a:extLst>
              <a:ext uri="{FF2B5EF4-FFF2-40B4-BE49-F238E27FC236}">
                <a16:creationId xmlns:a16="http://schemas.microsoft.com/office/drawing/2014/main" id="{54E041A5-5CDF-40ED-BB50-99BFB3F733B3}"/>
              </a:ext>
            </a:extLst>
          </p:cNvPr>
          <p:cNvSpPr/>
          <p:nvPr/>
        </p:nvSpPr>
        <p:spPr>
          <a:xfrm>
            <a:off x="3527150" y="4001533"/>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33" name="Straight Connector 132">
            <a:extLst>
              <a:ext uri="{FF2B5EF4-FFF2-40B4-BE49-F238E27FC236}">
                <a16:creationId xmlns:a16="http://schemas.microsoft.com/office/drawing/2014/main" id="{1328787E-A322-4CBC-82B5-535E61B22532}"/>
              </a:ext>
            </a:extLst>
          </p:cNvPr>
          <p:cNvCxnSpPr>
            <a:cxnSpLocks/>
          </p:cNvCxnSpPr>
          <p:nvPr/>
        </p:nvCxnSpPr>
        <p:spPr>
          <a:xfrm>
            <a:off x="3678433" y="3792205"/>
            <a:ext cx="704531" cy="14305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7A7AADB-E796-4152-A0AA-C59517E12DD3}"/>
              </a:ext>
            </a:extLst>
          </p:cNvPr>
          <p:cNvCxnSpPr>
            <a:cxnSpLocks/>
          </p:cNvCxnSpPr>
          <p:nvPr/>
        </p:nvCxnSpPr>
        <p:spPr>
          <a:xfrm>
            <a:off x="3529341" y="3800033"/>
            <a:ext cx="0" cy="25226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6E53F66-4D3C-4FEA-887A-3D127A53EFF9}"/>
              </a:ext>
            </a:extLst>
          </p:cNvPr>
          <p:cNvCxnSpPr>
            <a:cxnSpLocks/>
          </p:cNvCxnSpPr>
          <p:nvPr/>
        </p:nvCxnSpPr>
        <p:spPr>
          <a:xfrm>
            <a:off x="3615415" y="3835518"/>
            <a:ext cx="0" cy="22374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3FE4FB65-60EE-4893-998D-CD3FF204B279}"/>
              </a:ext>
            </a:extLst>
          </p:cNvPr>
          <p:cNvCxnSpPr>
            <a:cxnSpLocks/>
          </p:cNvCxnSpPr>
          <p:nvPr/>
        </p:nvCxnSpPr>
        <p:spPr>
          <a:xfrm flipH="1" flipV="1">
            <a:off x="3623035" y="3621705"/>
            <a:ext cx="260348" cy="53776"/>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CD9257EE-EA95-492C-A36A-2CC383208F87}"/>
              </a:ext>
            </a:extLst>
          </p:cNvPr>
          <p:cNvGrpSpPr/>
          <p:nvPr/>
        </p:nvGrpSpPr>
        <p:grpSpPr>
          <a:xfrm>
            <a:off x="4330630" y="2668307"/>
            <a:ext cx="92075" cy="92075"/>
            <a:chOff x="2314257" y="2927878"/>
            <a:chExt cx="92075" cy="92075"/>
          </a:xfrm>
        </p:grpSpPr>
        <p:sp>
          <p:nvSpPr>
            <p:cNvPr id="148" name="Oval 147">
              <a:extLst>
                <a:ext uri="{FF2B5EF4-FFF2-40B4-BE49-F238E27FC236}">
                  <a16:creationId xmlns:a16="http://schemas.microsoft.com/office/drawing/2014/main" id="{D7C8A8FC-8074-4B49-94DB-0B4BD7DEDAAA}"/>
                </a:ext>
              </a:extLst>
            </p:cNvPr>
            <p:cNvSpPr/>
            <p:nvPr/>
          </p:nvSpPr>
          <p:spPr>
            <a:xfrm>
              <a:off x="2314257" y="2927878"/>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50" name="Straight Connector 149">
              <a:extLst>
                <a:ext uri="{FF2B5EF4-FFF2-40B4-BE49-F238E27FC236}">
                  <a16:creationId xmlns:a16="http://schemas.microsoft.com/office/drawing/2014/main" id="{ACF7C543-FD15-41E7-8360-19D543464858}"/>
                </a:ext>
              </a:extLst>
            </p:cNvPr>
            <p:cNvCxnSpPr>
              <a:stCxn id="148" idx="2"/>
              <a:endCxn id="148" idx="6"/>
            </p:cNvCxnSpPr>
            <p:nvPr/>
          </p:nvCxnSpPr>
          <p:spPr>
            <a:xfrm>
              <a:off x="2314257" y="2973916"/>
              <a:ext cx="92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47230FB-0FCF-41E2-8BE7-D0CC106D0534}"/>
                </a:ext>
              </a:extLst>
            </p:cNvPr>
            <p:cNvCxnSpPr>
              <a:cxnSpLocks/>
              <a:stCxn id="148" idx="0"/>
              <a:endCxn id="148" idx="4"/>
            </p:cNvCxnSpPr>
            <p:nvPr/>
          </p:nvCxnSpPr>
          <p:spPr>
            <a:xfrm>
              <a:off x="2360295" y="2927878"/>
              <a:ext cx="0" cy="9207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E630C851-29F3-40E6-B2FC-C27B25A34F03}"/>
              </a:ext>
            </a:extLst>
          </p:cNvPr>
          <p:cNvGrpSpPr/>
          <p:nvPr/>
        </p:nvGrpSpPr>
        <p:grpSpPr>
          <a:xfrm>
            <a:off x="3176415" y="3603911"/>
            <a:ext cx="92075" cy="92075"/>
            <a:chOff x="2314257" y="2927878"/>
            <a:chExt cx="92075" cy="92075"/>
          </a:xfrm>
        </p:grpSpPr>
        <p:sp>
          <p:nvSpPr>
            <p:cNvPr id="156" name="Oval 155">
              <a:extLst>
                <a:ext uri="{FF2B5EF4-FFF2-40B4-BE49-F238E27FC236}">
                  <a16:creationId xmlns:a16="http://schemas.microsoft.com/office/drawing/2014/main" id="{299C7077-79E3-4DAA-AA62-3CD469E68076}"/>
                </a:ext>
              </a:extLst>
            </p:cNvPr>
            <p:cNvSpPr/>
            <p:nvPr/>
          </p:nvSpPr>
          <p:spPr>
            <a:xfrm>
              <a:off x="2314257" y="2927878"/>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57" name="Straight Connector 156">
              <a:extLst>
                <a:ext uri="{FF2B5EF4-FFF2-40B4-BE49-F238E27FC236}">
                  <a16:creationId xmlns:a16="http://schemas.microsoft.com/office/drawing/2014/main" id="{31D88F60-BB8C-40C2-BFA4-BFF2B6C3CEED}"/>
                </a:ext>
              </a:extLst>
            </p:cNvPr>
            <p:cNvCxnSpPr>
              <a:stCxn id="156" idx="2"/>
              <a:endCxn id="156" idx="6"/>
            </p:cNvCxnSpPr>
            <p:nvPr/>
          </p:nvCxnSpPr>
          <p:spPr>
            <a:xfrm>
              <a:off x="2314257" y="2973916"/>
              <a:ext cx="92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A48BB76-D578-486B-9A89-5154C97CCBE3}"/>
                </a:ext>
              </a:extLst>
            </p:cNvPr>
            <p:cNvCxnSpPr>
              <a:cxnSpLocks/>
              <a:stCxn id="156" idx="0"/>
              <a:endCxn id="156" idx="4"/>
            </p:cNvCxnSpPr>
            <p:nvPr/>
          </p:nvCxnSpPr>
          <p:spPr>
            <a:xfrm>
              <a:off x="2360295" y="2927878"/>
              <a:ext cx="0" cy="9207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9" name="Oval 158">
            <a:extLst>
              <a:ext uri="{FF2B5EF4-FFF2-40B4-BE49-F238E27FC236}">
                <a16:creationId xmlns:a16="http://schemas.microsoft.com/office/drawing/2014/main" id="{236DFE3B-D786-4F0F-809B-C9CE1D16F6B6}"/>
              </a:ext>
            </a:extLst>
          </p:cNvPr>
          <p:cNvSpPr/>
          <p:nvPr/>
        </p:nvSpPr>
        <p:spPr>
          <a:xfrm>
            <a:off x="4330630" y="3260204"/>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0" name="Straight Connector 159">
            <a:extLst>
              <a:ext uri="{FF2B5EF4-FFF2-40B4-BE49-F238E27FC236}">
                <a16:creationId xmlns:a16="http://schemas.microsoft.com/office/drawing/2014/main" id="{65AED397-7DC0-4264-B144-31D3F2544F6D}"/>
              </a:ext>
            </a:extLst>
          </p:cNvPr>
          <p:cNvCxnSpPr>
            <a:cxnSpLocks/>
          </p:cNvCxnSpPr>
          <p:nvPr/>
        </p:nvCxnSpPr>
        <p:spPr>
          <a:xfrm>
            <a:off x="3226208" y="3018561"/>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512784D-3644-4467-9CA1-E82BAB1123F4}"/>
              </a:ext>
            </a:extLst>
          </p:cNvPr>
          <p:cNvCxnSpPr>
            <a:cxnSpLocks/>
          </p:cNvCxnSpPr>
          <p:nvPr/>
        </p:nvCxnSpPr>
        <p:spPr>
          <a:xfrm>
            <a:off x="3221446" y="3105873"/>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2C753BCE-AECD-4969-B2C7-933CCECEAA28}"/>
              </a:ext>
            </a:extLst>
          </p:cNvPr>
          <p:cNvCxnSpPr>
            <a:cxnSpLocks/>
          </p:cNvCxnSpPr>
          <p:nvPr/>
        </p:nvCxnSpPr>
        <p:spPr>
          <a:xfrm flipH="1" flipV="1">
            <a:off x="3663569" y="3045113"/>
            <a:ext cx="260348" cy="53776"/>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2F975D10-744C-493D-8D5F-882BA376E5DE}"/>
              </a:ext>
            </a:extLst>
          </p:cNvPr>
          <p:cNvGrpSpPr/>
          <p:nvPr/>
        </p:nvGrpSpPr>
        <p:grpSpPr>
          <a:xfrm>
            <a:off x="3178264" y="3019463"/>
            <a:ext cx="92075" cy="92075"/>
            <a:chOff x="2314257" y="2927878"/>
            <a:chExt cx="92075" cy="92075"/>
          </a:xfrm>
        </p:grpSpPr>
        <p:sp>
          <p:nvSpPr>
            <p:cNvPr id="164" name="Oval 163">
              <a:extLst>
                <a:ext uri="{FF2B5EF4-FFF2-40B4-BE49-F238E27FC236}">
                  <a16:creationId xmlns:a16="http://schemas.microsoft.com/office/drawing/2014/main" id="{6536C8CA-1363-4C76-8549-4E02F61D26C8}"/>
                </a:ext>
              </a:extLst>
            </p:cNvPr>
            <p:cNvSpPr/>
            <p:nvPr/>
          </p:nvSpPr>
          <p:spPr>
            <a:xfrm>
              <a:off x="2314257" y="2927878"/>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65" name="Straight Connector 164">
              <a:extLst>
                <a:ext uri="{FF2B5EF4-FFF2-40B4-BE49-F238E27FC236}">
                  <a16:creationId xmlns:a16="http://schemas.microsoft.com/office/drawing/2014/main" id="{AE5137BA-061A-488C-B51E-FAEC49A3A74F}"/>
                </a:ext>
              </a:extLst>
            </p:cNvPr>
            <p:cNvCxnSpPr>
              <a:stCxn id="164" idx="2"/>
              <a:endCxn id="164" idx="6"/>
            </p:cNvCxnSpPr>
            <p:nvPr/>
          </p:nvCxnSpPr>
          <p:spPr>
            <a:xfrm>
              <a:off x="2314257" y="2973916"/>
              <a:ext cx="92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FBBF438-5F26-47D9-933F-29B7CD8107DE}"/>
                </a:ext>
              </a:extLst>
            </p:cNvPr>
            <p:cNvCxnSpPr>
              <a:cxnSpLocks/>
              <a:stCxn id="164" idx="0"/>
              <a:endCxn id="164" idx="4"/>
            </p:cNvCxnSpPr>
            <p:nvPr/>
          </p:nvCxnSpPr>
          <p:spPr>
            <a:xfrm>
              <a:off x="2360295" y="2927878"/>
              <a:ext cx="0" cy="9207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8" name="TextBox 107">
            <a:extLst>
              <a:ext uri="{FF2B5EF4-FFF2-40B4-BE49-F238E27FC236}">
                <a16:creationId xmlns:a16="http://schemas.microsoft.com/office/drawing/2014/main" id="{C17CBF2D-DF6C-49D4-A6D0-012CEB00FAE9}"/>
              </a:ext>
            </a:extLst>
          </p:cNvPr>
          <p:cNvSpPr txBox="1"/>
          <p:nvPr/>
        </p:nvSpPr>
        <p:spPr>
          <a:xfrm>
            <a:off x="5385318" y="3490784"/>
            <a:ext cx="1297782" cy="768570"/>
          </a:xfrm>
          <a:prstGeom prst="rect">
            <a:avLst/>
          </a:prstGeom>
          <a:solidFill>
            <a:schemeClr val="bg1"/>
          </a:solidFill>
          <a:ln>
            <a:solidFill>
              <a:schemeClr val="tx1"/>
            </a:solidFill>
          </a:ln>
        </p:spPr>
        <p:txBody>
          <a:bodyPr wrap="square" rtlCol="0">
            <a:spAutoFit/>
          </a:bodyPr>
          <a:lstStyle/>
          <a:p>
            <a:pPr algn="ctr"/>
            <a:r>
              <a:rPr lang="en-US" sz="600" b="1" dirty="0"/>
              <a:t>Issues Observed</a:t>
            </a:r>
          </a:p>
          <a:p>
            <a:endParaRPr lang="en-US" sz="200" dirty="0"/>
          </a:p>
          <a:p>
            <a:r>
              <a:rPr lang="en-US" sz="600" dirty="0">
                <a:solidFill>
                  <a:schemeClr val="accent6"/>
                </a:solidFill>
              </a:rPr>
              <a:t>Belt Tracks to LHS Unloaded</a:t>
            </a:r>
          </a:p>
          <a:p>
            <a:r>
              <a:rPr lang="en-US" sz="600" dirty="0">
                <a:solidFill>
                  <a:srgbClr val="FF0000"/>
                </a:solidFill>
              </a:rPr>
              <a:t>Belt Tracks to RHS Unloaded</a:t>
            </a:r>
          </a:p>
          <a:p>
            <a:r>
              <a:rPr lang="en-US" sz="600" dirty="0">
                <a:solidFill>
                  <a:schemeClr val="accent6"/>
                </a:solidFill>
              </a:rPr>
              <a:t>Belt Tracks to LHS Loaded</a:t>
            </a:r>
          </a:p>
          <a:p>
            <a:r>
              <a:rPr lang="en-US" sz="600" dirty="0">
                <a:solidFill>
                  <a:schemeClr val="accent6"/>
                </a:solidFill>
              </a:rPr>
              <a:t>Belt Tracks to RHS Loaded</a:t>
            </a:r>
          </a:p>
          <a:p>
            <a:r>
              <a:rPr lang="en-US" sz="600" dirty="0">
                <a:solidFill>
                  <a:schemeClr val="accent6"/>
                </a:solidFill>
              </a:rPr>
              <a:t>Belt Tracks LHS to RHS Unloaded</a:t>
            </a:r>
          </a:p>
          <a:p>
            <a:r>
              <a:rPr lang="en-US" sz="600" dirty="0">
                <a:solidFill>
                  <a:schemeClr val="accent6"/>
                </a:solidFill>
              </a:rPr>
              <a:t>Belt Tracks RHS to LHS Unloaded</a:t>
            </a:r>
          </a:p>
          <a:p>
            <a:r>
              <a:rPr lang="en-US" sz="600" dirty="0">
                <a:solidFill>
                  <a:schemeClr val="accent6"/>
                </a:solidFill>
              </a:rPr>
              <a:t>Belt Tracks LHS to RHS Loaded</a:t>
            </a:r>
          </a:p>
        </p:txBody>
      </p:sp>
      <p:sp>
        <p:nvSpPr>
          <p:cNvPr id="111" name="Rectangle 110">
            <a:extLst>
              <a:ext uri="{FF2B5EF4-FFF2-40B4-BE49-F238E27FC236}">
                <a16:creationId xmlns:a16="http://schemas.microsoft.com/office/drawing/2014/main" id="{82C4A315-0C94-4506-8DFD-4FA79B2E059D}"/>
              </a:ext>
            </a:extLst>
          </p:cNvPr>
          <p:cNvSpPr/>
          <p:nvPr/>
        </p:nvSpPr>
        <p:spPr>
          <a:xfrm>
            <a:off x="6562229" y="3678364"/>
            <a:ext cx="52388" cy="530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Rectangle 112">
            <a:extLst>
              <a:ext uri="{FF2B5EF4-FFF2-40B4-BE49-F238E27FC236}">
                <a16:creationId xmlns:a16="http://schemas.microsoft.com/office/drawing/2014/main" id="{A9D02AF0-AC56-4C2F-A531-20B6362F7090}"/>
              </a:ext>
            </a:extLst>
          </p:cNvPr>
          <p:cNvSpPr/>
          <p:nvPr/>
        </p:nvSpPr>
        <p:spPr>
          <a:xfrm>
            <a:off x="6562229" y="3770106"/>
            <a:ext cx="52388" cy="530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Rectangle 113">
            <a:extLst>
              <a:ext uri="{FF2B5EF4-FFF2-40B4-BE49-F238E27FC236}">
                <a16:creationId xmlns:a16="http://schemas.microsoft.com/office/drawing/2014/main" id="{A0E9CE4F-8E6D-40FF-B543-2D1C3F389CC7}"/>
              </a:ext>
            </a:extLst>
          </p:cNvPr>
          <p:cNvSpPr/>
          <p:nvPr/>
        </p:nvSpPr>
        <p:spPr>
          <a:xfrm>
            <a:off x="6561034" y="3863734"/>
            <a:ext cx="52388" cy="530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5" name="Rectangle 114">
            <a:extLst>
              <a:ext uri="{FF2B5EF4-FFF2-40B4-BE49-F238E27FC236}">
                <a16:creationId xmlns:a16="http://schemas.microsoft.com/office/drawing/2014/main" id="{EE0156A6-BDC6-4296-A125-A8DA15959C8C}"/>
              </a:ext>
            </a:extLst>
          </p:cNvPr>
          <p:cNvSpPr/>
          <p:nvPr/>
        </p:nvSpPr>
        <p:spPr>
          <a:xfrm>
            <a:off x="6561034" y="3952202"/>
            <a:ext cx="52388" cy="530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sp>
        <p:nvSpPr>
          <p:cNvPr id="169" name="Oval 168">
            <a:extLst>
              <a:ext uri="{FF2B5EF4-FFF2-40B4-BE49-F238E27FC236}">
                <a16:creationId xmlns:a16="http://schemas.microsoft.com/office/drawing/2014/main" id="{3E94704B-CAD1-4175-9E16-CACACAE33C83}"/>
              </a:ext>
            </a:extLst>
          </p:cNvPr>
          <p:cNvSpPr/>
          <p:nvPr/>
        </p:nvSpPr>
        <p:spPr>
          <a:xfrm>
            <a:off x="5432233" y="2436031"/>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0" name="Group 169">
            <a:extLst>
              <a:ext uri="{FF2B5EF4-FFF2-40B4-BE49-F238E27FC236}">
                <a16:creationId xmlns:a16="http://schemas.microsoft.com/office/drawing/2014/main" id="{6920F269-6BAA-46C1-8267-855F784DEF4B}"/>
              </a:ext>
            </a:extLst>
          </p:cNvPr>
          <p:cNvGrpSpPr/>
          <p:nvPr/>
        </p:nvGrpSpPr>
        <p:grpSpPr>
          <a:xfrm>
            <a:off x="6584598" y="2681617"/>
            <a:ext cx="92075" cy="92075"/>
            <a:chOff x="2314257" y="2927878"/>
            <a:chExt cx="92075" cy="92075"/>
          </a:xfrm>
        </p:grpSpPr>
        <p:sp>
          <p:nvSpPr>
            <p:cNvPr id="171" name="Oval 170">
              <a:extLst>
                <a:ext uri="{FF2B5EF4-FFF2-40B4-BE49-F238E27FC236}">
                  <a16:creationId xmlns:a16="http://schemas.microsoft.com/office/drawing/2014/main" id="{CF909116-5964-4050-A632-8D2F097619D6}"/>
                </a:ext>
              </a:extLst>
            </p:cNvPr>
            <p:cNvSpPr/>
            <p:nvPr/>
          </p:nvSpPr>
          <p:spPr>
            <a:xfrm>
              <a:off x="2314257" y="2927878"/>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72" name="Straight Connector 171">
              <a:extLst>
                <a:ext uri="{FF2B5EF4-FFF2-40B4-BE49-F238E27FC236}">
                  <a16:creationId xmlns:a16="http://schemas.microsoft.com/office/drawing/2014/main" id="{F5E3DC1A-A2EC-43B3-A9A7-5C32229BDD33}"/>
                </a:ext>
              </a:extLst>
            </p:cNvPr>
            <p:cNvCxnSpPr>
              <a:stCxn id="171" idx="2"/>
              <a:endCxn id="171" idx="6"/>
            </p:cNvCxnSpPr>
            <p:nvPr/>
          </p:nvCxnSpPr>
          <p:spPr>
            <a:xfrm>
              <a:off x="2314257" y="2973916"/>
              <a:ext cx="92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2941E50-E5A9-4F16-8097-44026C9FA13A}"/>
                </a:ext>
              </a:extLst>
            </p:cNvPr>
            <p:cNvCxnSpPr>
              <a:cxnSpLocks/>
              <a:stCxn id="171" idx="0"/>
              <a:endCxn id="171" idx="4"/>
            </p:cNvCxnSpPr>
            <p:nvPr/>
          </p:nvCxnSpPr>
          <p:spPr>
            <a:xfrm>
              <a:off x="2360295" y="2927878"/>
              <a:ext cx="0" cy="9207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6" name="Oval 105">
            <a:extLst>
              <a:ext uri="{FF2B5EF4-FFF2-40B4-BE49-F238E27FC236}">
                <a16:creationId xmlns:a16="http://schemas.microsoft.com/office/drawing/2014/main" id="{15944C78-B4DC-4B24-8D9E-50E94E8C1AA8}"/>
              </a:ext>
            </a:extLst>
          </p:cNvPr>
          <p:cNvSpPr/>
          <p:nvPr/>
        </p:nvSpPr>
        <p:spPr>
          <a:xfrm>
            <a:off x="5410721" y="2447407"/>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Oval 104">
            <a:extLst>
              <a:ext uri="{FF2B5EF4-FFF2-40B4-BE49-F238E27FC236}">
                <a16:creationId xmlns:a16="http://schemas.microsoft.com/office/drawing/2014/main" id="{C03553A4-65DF-4B2A-9796-A30243346319}"/>
              </a:ext>
            </a:extLst>
          </p:cNvPr>
          <p:cNvSpPr/>
          <p:nvPr/>
        </p:nvSpPr>
        <p:spPr>
          <a:xfrm>
            <a:off x="6656115" y="2720059"/>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TextBox 173">
            <a:extLst>
              <a:ext uri="{FF2B5EF4-FFF2-40B4-BE49-F238E27FC236}">
                <a16:creationId xmlns:a16="http://schemas.microsoft.com/office/drawing/2014/main" id="{74071FDC-7221-413F-80BD-114A9FB62CAA}"/>
              </a:ext>
            </a:extLst>
          </p:cNvPr>
          <p:cNvSpPr txBox="1"/>
          <p:nvPr/>
        </p:nvSpPr>
        <p:spPr>
          <a:xfrm>
            <a:off x="5419898" y="3158248"/>
            <a:ext cx="1297782" cy="184666"/>
          </a:xfrm>
          <a:prstGeom prst="rect">
            <a:avLst/>
          </a:prstGeom>
          <a:solidFill>
            <a:schemeClr val="bg1"/>
          </a:solidFill>
          <a:ln>
            <a:solidFill>
              <a:schemeClr val="tx1"/>
            </a:solidFill>
          </a:ln>
        </p:spPr>
        <p:txBody>
          <a:bodyPr wrap="square" rtlCol="0">
            <a:spAutoFit/>
          </a:bodyPr>
          <a:lstStyle/>
          <a:p>
            <a:pPr algn="ctr"/>
            <a:r>
              <a:rPr lang="en-US" sz="600" b="1" dirty="0"/>
              <a:t>Issue Location Selection</a:t>
            </a:r>
            <a:endParaRPr lang="en-US" sz="600" dirty="0">
              <a:solidFill>
                <a:schemeClr val="accent6"/>
              </a:solidFill>
            </a:endParaRPr>
          </a:p>
        </p:txBody>
      </p:sp>
      <p:sp>
        <p:nvSpPr>
          <p:cNvPr id="175" name="TextBox 174">
            <a:extLst>
              <a:ext uri="{FF2B5EF4-FFF2-40B4-BE49-F238E27FC236}">
                <a16:creationId xmlns:a16="http://schemas.microsoft.com/office/drawing/2014/main" id="{5EC9A926-AB3F-4B62-BDBE-9C64840B553E}"/>
              </a:ext>
            </a:extLst>
          </p:cNvPr>
          <p:cNvSpPr txBox="1"/>
          <p:nvPr/>
        </p:nvSpPr>
        <p:spPr>
          <a:xfrm>
            <a:off x="5416196" y="4408693"/>
            <a:ext cx="1297782" cy="184666"/>
          </a:xfrm>
          <a:prstGeom prst="rect">
            <a:avLst/>
          </a:prstGeom>
          <a:solidFill>
            <a:schemeClr val="bg1"/>
          </a:solidFill>
          <a:ln>
            <a:solidFill>
              <a:schemeClr val="tx1"/>
            </a:solidFill>
          </a:ln>
        </p:spPr>
        <p:txBody>
          <a:bodyPr wrap="square" rtlCol="0">
            <a:spAutoFit/>
          </a:bodyPr>
          <a:lstStyle/>
          <a:p>
            <a:pPr algn="ctr"/>
            <a:r>
              <a:rPr lang="en-US" sz="600" b="1" dirty="0"/>
              <a:t>Continue</a:t>
            </a:r>
            <a:endParaRPr lang="en-US" sz="600" dirty="0">
              <a:solidFill>
                <a:schemeClr val="accent6"/>
              </a:solidFill>
            </a:endParaRPr>
          </a:p>
        </p:txBody>
      </p:sp>
      <p:sp>
        <p:nvSpPr>
          <p:cNvPr id="32" name="Rectangle 31">
            <a:extLst>
              <a:ext uri="{FF2B5EF4-FFF2-40B4-BE49-F238E27FC236}">
                <a16:creationId xmlns:a16="http://schemas.microsoft.com/office/drawing/2014/main" id="{6FCAD114-A4CC-E185-F478-D28F91A3BD38}"/>
              </a:ext>
            </a:extLst>
          </p:cNvPr>
          <p:cNvSpPr/>
          <p:nvPr/>
        </p:nvSpPr>
        <p:spPr>
          <a:xfrm>
            <a:off x="854523" y="1908728"/>
            <a:ext cx="1570124" cy="183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206A6AE9-F318-D257-BD6C-FD882BF5B865}"/>
              </a:ext>
            </a:extLst>
          </p:cNvPr>
          <p:cNvSpPr/>
          <p:nvPr/>
        </p:nvSpPr>
        <p:spPr>
          <a:xfrm>
            <a:off x="1364947" y="1686498"/>
            <a:ext cx="540544"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a:extLst>
              <a:ext uri="{FF2B5EF4-FFF2-40B4-BE49-F238E27FC236}">
                <a16:creationId xmlns:a16="http://schemas.microsoft.com/office/drawing/2014/main" id="{B04B6C06-95A7-04A0-23A6-4E50F99633DA}"/>
              </a:ext>
            </a:extLst>
          </p:cNvPr>
          <p:cNvSpPr/>
          <p:nvPr/>
        </p:nvSpPr>
        <p:spPr>
          <a:xfrm>
            <a:off x="846431" y="2075831"/>
            <a:ext cx="1570630" cy="25970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Freeform 5">
            <a:extLst>
              <a:ext uri="{FF2B5EF4-FFF2-40B4-BE49-F238E27FC236}">
                <a16:creationId xmlns:a16="http://schemas.microsoft.com/office/drawing/2014/main" id="{023697EA-951F-C679-BFB9-47E0E370875C}"/>
              </a:ext>
            </a:extLst>
          </p:cNvPr>
          <p:cNvSpPr>
            <a:spLocks noChangeArrowheads="1"/>
          </p:cNvSpPr>
          <p:nvPr/>
        </p:nvSpPr>
        <p:spPr bwMode="auto">
          <a:xfrm>
            <a:off x="718351" y="1529981"/>
            <a:ext cx="1851039" cy="3707138"/>
          </a:xfrm>
          <a:custGeom>
            <a:avLst/>
            <a:gdLst>
              <a:gd name="T0" fmla="*/ 147 w 1613"/>
              <a:gd name="T1" fmla="*/ 366 h 3231"/>
              <a:gd name="T2" fmla="*/ 1466 w 1613"/>
              <a:gd name="T3" fmla="*/ 366 h 3231"/>
              <a:gd name="T4" fmla="*/ 1466 w 1613"/>
              <a:gd name="T5" fmla="*/ 2712 h 3231"/>
              <a:gd name="T6" fmla="*/ 147 w 1613"/>
              <a:gd name="T7" fmla="*/ 2712 h 3231"/>
              <a:gd name="T8" fmla="*/ 147 w 1613"/>
              <a:gd name="T9" fmla="*/ 366 h 3231"/>
              <a:gd name="T10" fmla="*/ 586 w 1613"/>
              <a:gd name="T11" fmla="*/ 178 h 3231"/>
              <a:gd name="T12" fmla="*/ 586 w 1613"/>
              <a:gd name="T13" fmla="*/ 178 h 3231"/>
              <a:gd name="T14" fmla="*/ 605 w 1613"/>
              <a:gd name="T15" fmla="*/ 147 h 3231"/>
              <a:gd name="T16" fmla="*/ 1006 w 1613"/>
              <a:gd name="T17" fmla="*/ 147 h 3231"/>
              <a:gd name="T18" fmla="*/ 1006 w 1613"/>
              <a:gd name="T19" fmla="*/ 147 h 3231"/>
              <a:gd name="T20" fmla="*/ 1027 w 1613"/>
              <a:gd name="T21" fmla="*/ 178 h 3231"/>
              <a:gd name="T22" fmla="*/ 1027 w 1613"/>
              <a:gd name="T23" fmla="*/ 187 h 3231"/>
              <a:gd name="T24" fmla="*/ 1027 w 1613"/>
              <a:gd name="T25" fmla="*/ 187 h 3231"/>
              <a:gd name="T26" fmla="*/ 1006 w 1613"/>
              <a:gd name="T27" fmla="*/ 219 h 3231"/>
              <a:gd name="T28" fmla="*/ 605 w 1613"/>
              <a:gd name="T29" fmla="*/ 219 h 3231"/>
              <a:gd name="T30" fmla="*/ 605 w 1613"/>
              <a:gd name="T31" fmla="*/ 219 h 3231"/>
              <a:gd name="T32" fmla="*/ 586 w 1613"/>
              <a:gd name="T33" fmla="*/ 187 h 3231"/>
              <a:gd name="T34" fmla="*/ 586 w 1613"/>
              <a:gd name="T35" fmla="*/ 178 h 3231"/>
              <a:gd name="T36" fmla="*/ 806 w 1613"/>
              <a:gd name="T37" fmla="*/ 3107 h 3231"/>
              <a:gd name="T38" fmla="*/ 806 w 1613"/>
              <a:gd name="T39" fmla="*/ 3107 h 3231"/>
              <a:gd name="T40" fmla="*/ 660 w 1613"/>
              <a:gd name="T41" fmla="*/ 2961 h 3231"/>
              <a:gd name="T42" fmla="*/ 660 w 1613"/>
              <a:gd name="T43" fmla="*/ 2961 h 3231"/>
              <a:gd name="T44" fmla="*/ 806 w 1613"/>
              <a:gd name="T45" fmla="*/ 2814 h 3231"/>
              <a:gd name="T46" fmla="*/ 806 w 1613"/>
              <a:gd name="T47" fmla="*/ 2814 h 3231"/>
              <a:gd name="T48" fmla="*/ 952 w 1613"/>
              <a:gd name="T49" fmla="*/ 2961 h 3231"/>
              <a:gd name="T50" fmla="*/ 952 w 1613"/>
              <a:gd name="T51" fmla="*/ 2961 h 3231"/>
              <a:gd name="T52" fmla="*/ 806 w 1613"/>
              <a:gd name="T53" fmla="*/ 3107 h 3231"/>
              <a:gd name="T54" fmla="*/ 1319 w 1613"/>
              <a:gd name="T55" fmla="*/ 3230 h 3231"/>
              <a:gd name="T56" fmla="*/ 1319 w 1613"/>
              <a:gd name="T57" fmla="*/ 3230 h 3231"/>
              <a:gd name="T58" fmla="*/ 1612 w 1613"/>
              <a:gd name="T59" fmla="*/ 2935 h 3231"/>
              <a:gd name="T60" fmla="*/ 1612 w 1613"/>
              <a:gd name="T61" fmla="*/ 293 h 3231"/>
              <a:gd name="T62" fmla="*/ 1612 w 1613"/>
              <a:gd name="T63" fmla="*/ 293 h 3231"/>
              <a:gd name="T64" fmla="*/ 1319 w 1613"/>
              <a:gd name="T65" fmla="*/ 0 h 3231"/>
              <a:gd name="T66" fmla="*/ 293 w 1613"/>
              <a:gd name="T67" fmla="*/ 0 h 3231"/>
              <a:gd name="T68" fmla="*/ 293 w 1613"/>
              <a:gd name="T69" fmla="*/ 0 h 3231"/>
              <a:gd name="T70" fmla="*/ 0 w 1613"/>
              <a:gd name="T71" fmla="*/ 293 h 3231"/>
              <a:gd name="T72" fmla="*/ 0 w 1613"/>
              <a:gd name="T73" fmla="*/ 2935 h 3231"/>
              <a:gd name="T74" fmla="*/ 0 w 1613"/>
              <a:gd name="T75" fmla="*/ 2935 h 3231"/>
              <a:gd name="T76" fmla="*/ 293 w 1613"/>
              <a:gd name="T77" fmla="*/ 3230 h 3231"/>
              <a:gd name="T78" fmla="*/ 1319 w 1613"/>
              <a:gd name="T79" fmla="*/ 3230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3" h="3231">
                <a:moveTo>
                  <a:pt x="147" y="366"/>
                </a:moveTo>
                <a:lnTo>
                  <a:pt x="1466" y="366"/>
                </a:lnTo>
                <a:lnTo>
                  <a:pt x="1466" y="2712"/>
                </a:lnTo>
                <a:lnTo>
                  <a:pt x="147" y="2712"/>
                </a:lnTo>
                <a:lnTo>
                  <a:pt x="147" y="366"/>
                </a:lnTo>
                <a:close/>
                <a:moveTo>
                  <a:pt x="586" y="178"/>
                </a:moveTo>
                <a:lnTo>
                  <a:pt x="586" y="178"/>
                </a:lnTo>
                <a:cubicBezTo>
                  <a:pt x="586" y="161"/>
                  <a:pt x="595" y="147"/>
                  <a:pt x="605" y="147"/>
                </a:cubicBezTo>
                <a:lnTo>
                  <a:pt x="1006" y="147"/>
                </a:lnTo>
                <a:lnTo>
                  <a:pt x="1006" y="147"/>
                </a:lnTo>
                <a:cubicBezTo>
                  <a:pt x="1017" y="147"/>
                  <a:pt x="1027" y="161"/>
                  <a:pt x="1027" y="178"/>
                </a:cubicBezTo>
                <a:lnTo>
                  <a:pt x="1027" y="187"/>
                </a:lnTo>
                <a:lnTo>
                  <a:pt x="1027" y="187"/>
                </a:lnTo>
                <a:cubicBezTo>
                  <a:pt x="1027" y="206"/>
                  <a:pt x="1017" y="219"/>
                  <a:pt x="1006" y="219"/>
                </a:cubicBezTo>
                <a:lnTo>
                  <a:pt x="605" y="219"/>
                </a:lnTo>
                <a:lnTo>
                  <a:pt x="605" y="219"/>
                </a:lnTo>
                <a:cubicBezTo>
                  <a:pt x="595" y="219"/>
                  <a:pt x="586" y="205"/>
                  <a:pt x="586" y="187"/>
                </a:cubicBezTo>
                <a:lnTo>
                  <a:pt x="586" y="178"/>
                </a:lnTo>
                <a:close/>
                <a:moveTo>
                  <a:pt x="806" y="3107"/>
                </a:moveTo>
                <a:lnTo>
                  <a:pt x="806" y="3107"/>
                </a:lnTo>
                <a:cubicBezTo>
                  <a:pt x="725" y="3107"/>
                  <a:pt x="660" y="3041"/>
                  <a:pt x="660" y="2961"/>
                </a:cubicBezTo>
                <a:lnTo>
                  <a:pt x="660" y="2961"/>
                </a:lnTo>
                <a:cubicBezTo>
                  <a:pt x="660" y="2880"/>
                  <a:pt x="725" y="2814"/>
                  <a:pt x="806" y="2814"/>
                </a:cubicBezTo>
                <a:lnTo>
                  <a:pt x="806" y="2814"/>
                </a:lnTo>
                <a:cubicBezTo>
                  <a:pt x="887" y="2814"/>
                  <a:pt x="952" y="2880"/>
                  <a:pt x="952" y="2961"/>
                </a:cubicBezTo>
                <a:lnTo>
                  <a:pt x="952" y="2961"/>
                </a:lnTo>
                <a:cubicBezTo>
                  <a:pt x="952" y="3041"/>
                  <a:pt x="887" y="3107"/>
                  <a:pt x="806" y="3107"/>
                </a:cubicBezTo>
                <a:close/>
                <a:moveTo>
                  <a:pt x="1319" y="3230"/>
                </a:moveTo>
                <a:lnTo>
                  <a:pt x="1319" y="3230"/>
                </a:lnTo>
                <a:cubicBezTo>
                  <a:pt x="1319" y="3230"/>
                  <a:pt x="1612" y="3230"/>
                  <a:pt x="1612" y="2935"/>
                </a:cubicBezTo>
                <a:lnTo>
                  <a:pt x="1612" y="293"/>
                </a:lnTo>
                <a:lnTo>
                  <a:pt x="1612" y="293"/>
                </a:lnTo>
                <a:cubicBezTo>
                  <a:pt x="1612" y="0"/>
                  <a:pt x="1319" y="0"/>
                  <a:pt x="1319" y="0"/>
                </a:cubicBezTo>
                <a:lnTo>
                  <a:pt x="293" y="0"/>
                </a:lnTo>
                <a:lnTo>
                  <a:pt x="293" y="0"/>
                </a:lnTo>
                <a:cubicBezTo>
                  <a:pt x="293" y="0"/>
                  <a:pt x="0" y="0"/>
                  <a:pt x="0" y="293"/>
                </a:cubicBezTo>
                <a:lnTo>
                  <a:pt x="0" y="2935"/>
                </a:lnTo>
                <a:lnTo>
                  <a:pt x="0" y="2935"/>
                </a:lnTo>
                <a:cubicBezTo>
                  <a:pt x="0" y="3230"/>
                  <a:pt x="293" y="3230"/>
                  <a:pt x="293" y="3230"/>
                </a:cubicBezTo>
                <a:lnTo>
                  <a:pt x="1319" y="3230"/>
                </a:lnTo>
                <a:close/>
              </a:path>
            </a:pathLst>
          </a:cu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sz="700">
              <a:latin typeface="+mj-lt"/>
            </a:endParaRPr>
          </a:p>
        </p:txBody>
      </p:sp>
      <p:sp>
        <p:nvSpPr>
          <p:cNvPr id="77" name="TextBox 76">
            <a:extLst>
              <a:ext uri="{FF2B5EF4-FFF2-40B4-BE49-F238E27FC236}">
                <a16:creationId xmlns:a16="http://schemas.microsoft.com/office/drawing/2014/main" id="{4E2F59FA-6F0B-98BE-58E6-377B68B1451D}"/>
              </a:ext>
            </a:extLst>
          </p:cNvPr>
          <p:cNvSpPr txBox="1"/>
          <p:nvPr/>
        </p:nvSpPr>
        <p:spPr>
          <a:xfrm>
            <a:off x="846431" y="1922529"/>
            <a:ext cx="1059060" cy="200055"/>
          </a:xfrm>
          <a:prstGeom prst="rect">
            <a:avLst/>
          </a:prstGeom>
          <a:noFill/>
        </p:spPr>
        <p:txBody>
          <a:bodyPr wrap="square" rtlCol="0">
            <a:spAutoFit/>
          </a:bodyPr>
          <a:lstStyle/>
          <a:p>
            <a:r>
              <a:rPr lang="en-US" sz="700" b="1" dirty="0">
                <a:solidFill>
                  <a:schemeClr val="tx1">
                    <a:lumMod val="75000"/>
                    <a:lumOff val="25000"/>
                  </a:schemeClr>
                </a:solidFill>
                <a:latin typeface="Aparajita" panose="020B0502040204020203" pitchFamily="18" charset="0"/>
                <a:cs typeface="Aparajita" panose="020B0502040204020203" pitchFamily="18" charset="0"/>
              </a:rPr>
              <a:t>IPI TrackerHacker</a:t>
            </a:r>
            <a:r>
              <a:rPr lang="en-US" sz="700" b="1" baseline="30000" dirty="0">
                <a:solidFill>
                  <a:schemeClr val="tx1">
                    <a:lumMod val="75000"/>
                    <a:lumOff val="25000"/>
                  </a:schemeClr>
                </a:solidFill>
                <a:latin typeface="Aparajita" panose="020B0502040204020203" pitchFamily="18" charset="0"/>
                <a:cs typeface="Aparajita" panose="020B0502040204020203" pitchFamily="18" charset="0"/>
              </a:rPr>
              <a:t>TM</a:t>
            </a:r>
            <a:r>
              <a:rPr lang="en-US" sz="700" b="1" dirty="0">
                <a:solidFill>
                  <a:schemeClr val="tx1">
                    <a:lumMod val="75000"/>
                    <a:lumOff val="25000"/>
                  </a:schemeClr>
                </a:solidFill>
                <a:latin typeface="Aparajita" panose="020B0502040204020203" pitchFamily="18" charset="0"/>
                <a:cs typeface="Aparajita" panose="020B0502040204020203" pitchFamily="18" charset="0"/>
              </a:rPr>
              <a:t> V0.10</a:t>
            </a:r>
            <a:endParaRPr lang="en-AU" sz="700" b="1" dirty="0">
              <a:solidFill>
                <a:schemeClr val="tx1">
                  <a:lumMod val="75000"/>
                  <a:lumOff val="25000"/>
                </a:schemeClr>
              </a:solidFill>
              <a:latin typeface="Aparajita" panose="020B0502040204020203" pitchFamily="18" charset="0"/>
              <a:cs typeface="Aparajita" panose="020B0502040204020203" pitchFamily="18" charset="0"/>
            </a:endParaRPr>
          </a:p>
        </p:txBody>
      </p:sp>
      <p:sp>
        <p:nvSpPr>
          <p:cNvPr id="78" name="Oval 77">
            <a:extLst>
              <a:ext uri="{FF2B5EF4-FFF2-40B4-BE49-F238E27FC236}">
                <a16:creationId xmlns:a16="http://schemas.microsoft.com/office/drawing/2014/main" id="{D31A2D7B-DA49-6848-73F0-DC136F2CFB89}"/>
              </a:ext>
            </a:extLst>
          </p:cNvPr>
          <p:cNvSpPr/>
          <p:nvPr/>
        </p:nvSpPr>
        <p:spPr>
          <a:xfrm>
            <a:off x="1468132" y="4749429"/>
            <a:ext cx="350044" cy="350044"/>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3" name="TextBox 202">
            <a:extLst>
              <a:ext uri="{FF2B5EF4-FFF2-40B4-BE49-F238E27FC236}">
                <a16:creationId xmlns:a16="http://schemas.microsoft.com/office/drawing/2014/main" id="{10984752-F02F-9CCD-ED5D-248645800AC8}"/>
              </a:ext>
            </a:extLst>
          </p:cNvPr>
          <p:cNvSpPr txBox="1"/>
          <p:nvPr/>
        </p:nvSpPr>
        <p:spPr>
          <a:xfrm>
            <a:off x="1212427" y="2428754"/>
            <a:ext cx="873919" cy="461665"/>
          </a:xfrm>
          <a:prstGeom prst="rect">
            <a:avLst/>
          </a:prstGeom>
          <a:noFill/>
          <a:ln>
            <a:noFill/>
          </a:ln>
        </p:spPr>
        <p:txBody>
          <a:bodyPr wrap="square" rtlCol="0">
            <a:spAutoFit/>
          </a:bodyPr>
          <a:lstStyle/>
          <a:p>
            <a:pPr algn="ctr"/>
            <a:r>
              <a:rPr lang="en-AU" sz="2400" dirty="0">
                <a:solidFill>
                  <a:schemeClr val="accent1">
                    <a:lumMod val="40000"/>
                    <a:lumOff val="60000"/>
                  </a:schemeClr>
                </a:solidFill>
                <a:latin typeface="Times New Roman" panose="02020603050405020304" pitchFamily="18" charset="0"/>
                <a:cs typeface="Times New Roman" panose="02020603050405020304" pitchFamily="18" charset="0"/>
              </a:rPr>
              <a:t>IPI</a:t>
            </a:r>
          </a:p>
        </p:txBody>
      </p:sp>
      <p:sp>
        <p:nvSpPr>
          <p:cNvPr id="204" name="TextBox 203">
            <a:extLst>
              <a:ext uri="{FF2B5EF4-FFF2-40B4-BE49-F238E27FC236}">
                <a16:creationId xmlns:a16="http://schemas.microsoft.com/office/drawing/2014/main" id="{4AF0DDA4-E7D6-73B9-05A9-C78FC1AF8517}"/>
              </a:ext>
            </a:extLst>
          </p:cNvPr>
          <p:cNvSpPr txBox="1"/>
          <p:nvPr/>
        </p:nvSpPr>
        <p:spPr>
          <a:xfrm>
            <a:off x="905289" y="2888032"/>
            <a:ext cx="1457201" cy="523220"/>
          </a:xfrm>
          <a:prstGeom prst="rect">
            <a:avLst/>
          </a:prstGeom>
          <a:noFill/>
          <a:ln>
            <a:noFill/>
          </a:ln>
        </p:spPr>
        <p:txBody>
          <a:bodyPr wrap="square" rtlCol="0">
            <a:spAutoFit/>
          </a:bodyPr>
          <a:lstStyle/>
          <a:p>
            <a:pPr algn="ctr"/>
            <a:r>
              <a:rPr lang="en-AU" sz="1400" dirty="0">
                <a:solidFill>
                  <a:srgbClr val="00B0F0"/>
                </a:solidFill>
                <a:latin typeface="Times New Roman" panose="02020603050405020304" pitchFamily="18" charset="0"/>
                <a:cs typeface="Times New Roman" panose="02020603050405020304" pitchFamily="18" charset="0"/>
              </a:rPr>
              <a:t>Belt TrackerHacker</a:t>
            </a:r>
            <a:r>
              <a:rPr lang="en-AU" sz="1400" baseline="30000" dirty="0">
                <a:solidFill>
                  <a:srgbClr val="00B0F0"/>
                </a:solidFill>
                <a:latin typeface="Times New Roman" panose="02020603050405020304" pitchFamily="18" charset="0"/>
                <a:cs typeface="Times New Roman" panose="02020603050405020304" pitchFamily="18" charset="0"/>
              </a:rPr>
              <a:t>TM</a:t>
            </a:r>
            <a:endParaRPr lang="en-AU" sz="1400" dirty="0">
              <a:solidFill>
                <a:srgbClr val="00B0F0"/>
              </a:solidFill>
              <a:latin typeface="Times New Roman" panose="02020603050405020304" pitchFamily="18" charset="0"/>
              <a:cs typeface="Times New Roman" panose="02020603050405020304" pitchFamily="18" charset="0"/>
            </a:endParaRPr>
          </a:p>
        </p:txBody>
      </p:sp>
      <p:sp>
        <p:nvSpPr>
          <p:cNvPr id="205" name="TextBox 204">
            <a:extLst>
              <a:ext uri="{FF2B5EF4-FFF2-40B4-BE49-F238E27FC236}">
                <a16:creationId xmlns:a16="http://schemas.microsoft.com/office/drawing/2014/main" id="{FD4E151D-E926-2EB0-F642-7A6E192D913D}"/>
              </a:ext>
            </a:extLst>
          </p:cNvPr>
          <p:cNvSpPr txBox="1"/>
          <p:nvPr/>
        </p:nvSpPr>
        <p:spPr>
          <a:xfrm>
            <a:off x="990694" y="3655338"/>
            <a:ext cx="1297782" cy="184666"/>
          </a:xfrm>
          <a:prstGeom prst="rect">
            <a:avLst/>
          </a:prstGeom>
          <a:solidFill>
            <a:schemeClr val="bg1"/>
          </a:solidFill>
          <a:ln>
            <a:solidFill>
              <a:schemeClr val="tx1"/>
            </a:solidFill>
          </a:ln>
        </p:spPr>
        <p:txBody>
          <a:bodyPr wrap="square" rtlCol="0">
            <a:spAutoFit/>
          </a:bodyPr>
          <a:lstStyle/>
          <a:p>
            <a:pPr algn="ctr"/>
            <a:r>
              <a:rPr lang="en-US" sz="600" b="1" dirty="0"/>
              <a:t>Username</a:t>
            </a:r>
            <a:endParaRPr lang="en-US" sz="600" dirty="0">
              <a:solidFill>
                <a:schemeClr val="accent6"/>
              </a:solidFill>
            </a:endParaRPr>
          </a:p>
        </p:txBody>
      </p:sp>
      <p:sp>
        <p:nvSpPr>
          <p:cNvPr id="206" name="TextBox 205">
            <a:extLst>
              <a:ext uri="{FF2B5EF4-FFF2-40B4-BE49-F238E27FC236}">
                <a16:creationId xmlns:a16="http://schemas.microsoft.com/office/drawing/2014/main" id="{601C77D6-04C5-1596-46B9-E925BCC7208C}"/>
              </a:ext>
            </a:extLst>
          </p:cNvPr>
          <p:cNvSpPr txBox="1"/>
          <p:nvPr/>
        </p:nvSpPr>
        <p:spPr>
          <a:xfrm>
            <a:off x="990694" y="3956645"/>
            <a:ext cx="1297782" cy="184666"/>
          </a:xfrm>
          <a:prstGeom prst="rect">
            <a:avLst/>
          </a:prstGeom>
          <a:solidFill>
            <a:schemeClr val="bg1"/>
          </a:solidFill>
          <a:ln>
            <a:solidFill>
              <a:schemeClr val="tx1"/>
            </a:solidFill>
          </a:ln>
        </p:spPr>
        <p:txBody>
          <a:bodyPr wrap="square" rtlCol="0">
            <a:spAutoFit/>
          </a:bodyPr>
          <a:lstStyle/>
          <a:p>
            <a:pPr algn="ctr"/>
            <a:r>
              <a:rPr lang="en-US" sz="600" b="1" dirty="0"/>
              <a:t>Password</a:t>
            </a:r>
            <a:endParaRPr lang="en-US" sz="600" dirty="0">
              <a:solidFill>
                <a:schemeClr val="accent6"/>
              </a:solidFill>
            </a:endParaRPr>
          </a:p>
        </p:txBody>
      </p:sp>
      <p:sp>
        <p:nvSpPr>
          <p:cNvPr id="207" name="Oval 206">
            <a:extLst>
              <a:ext uri="{FF2B5EF4-FFF2-40B4-BE49-F238E27FC236}">
                <a16:creationId xmlns:a16="http://schemas.microsoft.com/office/drawing/2014/main" id="{CDEB7186-7721-B047-8F33-186E1BC1F086}"/>
              </a:ext>
            </a:extLst>
          </p:cNvPr>
          <p:cNvSpPr/>
          <p:nvPr/>
        </p:nvSpPr>
        <p:spPr>
          <a:xfrm>
            <a:off x="4328702" y="2405900"/>
            <a:ext cx="89574" cy="895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7EA552D5-B66A-0357-B300-1545DB246776}"/>
              </a:ext>
            </a:extLst>
          </p:cNvPr>
          <p:cNvSpPr txBox="1"/>
          <p:nvPr/>
        </p:nvSpPr>
        <p:spPr>
          <a:xfrm>
            <a:off x="7607579" y="3156723"/>
            <a:ext cx="1297782" cy="1231106"/>
          </a:xfrm>
          <a:prstGeom prst="rect">
            <a:avLst/>
          </a:prstGeom>
          <a:solidFill>
            <a:schemeClr val="bg1"/>
          </a:solidFill>
          <a:ln>
            <a:solidFill>
              <a:schemeClr val="tx1"/>
            </a:solidFill>
          </a:ln>
        </p:spPr>
        <p:txBody>
          <a:bodyPr wrap="square" rtlCol="0">
            <a:spAutoFit/>
          </a:bodyPr>
          <a:lstStyle/>
          <a:p>
            <a:pPr algn="ctr"/>
            <a:r>
              <a:rPr lang="en-US" sz="600" b="1" dirty="0"/>
              <a:t>Suspected Causes</a:t>
            </a:r>
          </a:p>
          <a:p>
            <a:endParaRPr lang="en-US" sz="200" dirty="0"/>
          </a:p>
          <a:p>
            <a:r>
              <a:rPr lang="en-US" sz="600" dirty="0">
                <a:solidFill>
                  <a:schemeClr val="accent6"/>
                </a:solidFill>
              </a:rPr>
              <a:t>Pre-Feed Presentation</a:t>
            </a:r>
          </a:p>
          <a:p>
            <a:r>
              <a:rPr lang="en-US" sz="600" dirty="0">
                <a:solidFill>
                  <a:schemeClr val="accent6"/>
                </a:solidFill>
              </a:rPr>
              <a:t>Post-Feed Presentation</a:t>
            </a:r>
          </a:p>
          <a:p>
            <a:r>
              <a:rPr lang="en-US" sz="600" dirty="0">
                <a:solidFill>
                  <a:schemeClr val="accent6"/>
                </a:solidFill>
              </a:rPr>
              <a:t>Belt Damage (Single Instance)</a:t>
            </a:r>
          </a:p>
          <a:p>
            <a:r>
              <a:rPr lang="en-US" sz="600" dirty="0">
                <a:solidFill>
                  <a:schemeClr val="accent6"/>
                </a:solidFill>
              </a:rPr>
              <a:t>Belt Damage (Multiple Instance)</a:t>
            </a:r>
          </a:p>
          <a:p>
            <a:r>
              <a:rPr lang="en-US" sz="600" dirty="0">
                <a:solidFill>
                  <a:schemeClr val="accent6"/>
                </a:solidFill>
              </a:rPr>
              <a:t>Carry Roller Build-Up</a:t>
            </a:r>
          </a:p>
          <a:p>
            <a:r>
              <a:rPr lang="en-US" sz="600" dirty="0">
                <a:solidFill>
                  <a:schemeClr val="accent6"/>
                </a:solidFill>
              </a:rPr>
              <a:t>Frame Damage (Single Instance)</a:t>
            </a:r>
          </a:p>
          <a:p>
            <a:r>
              <a:rPr lang="en-US" sz="600" dirty="0">
                <a:solidFill>
                  <a:srgbClr val="FF0000"/>
                </a:solidFill>
              </a:rPr>
              <a:t>Frame Damage (Multiple Instance)</a:t>
            </a:r>
            <a:endParaRPr lang="en-US" sz="600" dirty="0">
              <a:solidFill>
                <a:schemeClr val="accent6"/>
              </a:solidFill>
            </a:endParaRPr>
          </a:p>
          <a:p>
            <a:r>
              <a:rPr lang="en-US" sz="600" dirty="0">
                <a:solidFill>
                  <a:schemeClr val="accent6"/>
                </a:solidFill>
              </a:rPr>
              <a:t>Frame Misalignment </a:t>
            </a:r>
          </a:p>
          <a:p>
            <a:r>
              <a:rPr lang="en-US" sz="600" dirty="0">
                <a:solidFill>
                  <a:schemeClr val="accent6"/>
                </a:solidFill>
              </a:rPr>
              <a:t>(Single Instance)</a:t>
            </a:r>
            <a:endParaRPr lang="en-US" sz="600" dirty="0">
              <a:solidFill>
                <a:srgbClr val="FF0000"/>
              </a:solidFill>
            </a:endParaRPr>
          </a:p>
          <a:p>
            <a:r>
              <a:rPr lang="en-US" sz="600" dirty="0">
                <a:solidFill>
                  <a:schemeClr val="accent6"/>
                </a:solidFill>
              </a:rPr>
              <a:t>Frame Misalignment </a:t>
            </a:r>
          </a:p>
          <a:p>
            <a:r>
              <a:rPr lang="en-US" sz="600" dirty="0">
                <a:solidFill>
                  <a:schemeClr val="accent6"/>
                </a:solidFill>
              </a:rPr>
              <a:t>(Multiple Instance)</a:t>
            </a:r>
            <a:endParaRPr lang="en-US" sz="600" dirty="0">
              <a:solidFill>
                <a:srgbClr val="FF0000"/>
              </a:solidFill>
            </a:endParaRPr>
          </a:p>
        </p:txBody>
      </p:sp>
      <p:grpSp>
        <p:nvGrpSpPr>
          <p:cNvPr id="212" name="Group 211">
            <a:extLst>
              <a:ext uri="{FF2B5EF4-FFF2-40B4-BE49-F238E27FC236}">
                <a16:creationId xmlns:a16="http://schemas.microsoft.com/office/drawing/2014/main" id="{7ABEFEA7-30DA-A81B-AC93-2CC3E32E9024}"/>
              </a:ext>
            </a:extLst>
          </p:cNvPr>
          <p:cNvGrpSpPr/>
          <p:nvPr/>
        </p:nvGrpSpPr>
        <p:grpSpPr>
          <a:xfrm>
            <a:off x="8813096" y="2659256"/>
            <a:ext cx="100016" cy="100016"/>
            <a:chOff x="2314257" y="2927878"/>
            <a:chExt cx="92075" cy="92075"/>
          </a:xfrm>
        </p:grpSpPr>
        <p:sp>
          <p:nvSpPr>
            <p:cNvPr id="213" name="Oval 212">
              <a:extLst>
                <a:ext uri="{FF2B5EF4-FFF2-40B4-BE49-F238E27FC236}">
                  <a16:creationId xmlns:a16="http://schemas.microsoft.com/office/drawing/2014/main" id="{A42C5AEC-9445-DA93-BC5E-97EE82CA5681}"/>
                </a:ext>
              </a:extLst>
            </p:cNvPr>
            <p:cNvSpPr/>
            <p:nvPr/>
          </p:nvSpPr>
          <p:spPr>
            <a:xfrm>
              <a:off x="2314257" y="2927878"/>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14" name="Straight Connector 213">
              <a:extLst>
                <a:ext uri="{FF2B5EF4-FFF2-40B4-BE49-F238E27FC236}">
                  <a16:creationId xmlns:a16="http://schemas.microsoft.com/office/drawing/2014/main" id="{6055F0F9-CBF2-DE87-3295-56CCE49488F6}"/>
                </a:ext>
              </a:extLst>
            </p:cNvPr>
            <p:cNvCxnSpPr>
              <a:stCxn id="213" idx="2"/>
              <a:endCxn id="213" idx="6"/>
            </p:cNvCxnSpPr>
            <p:nvPr/>
          </p:nvCxnSpPr>
          <p:spPr>
            <a:xfrm>
              <a:off x="2314257" y="2973916"/>
              <a:ext cx="92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7CB6CB42-9BDB-09E8-2EA2-7DFA8EA4FB97}"/>
                </a:ext>
              </a:extLst>
            </p:cNvPr>
            <p:cNvCxnSpPr>
              <a:cxnSpLocks/>
              <a:stCxn id="213" idx="0"/>
              <a:endCxn id="213" idx="4"/>
            </p:cNvCxnSpPr>
            <p:nvPr/>
          </p:nvCxnSpPr>
          <p:spPr>
            <a:xfrm>
              <a:off x="2360295" y="2927878"/>
              <a:ext cx="0" cy="9207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8" name="Oval 207">
            <a:extLst>
              <a:ext uri="{FF2B5EF4-FFF2-40B4-BE49-F238E27FC236}">
                <a16:creationId xmlns:a16="http://schemas.microsoft.com/office/drawing/2014/main" id="{E033444D-B73C-0894-3DA4-D0783DFF9F15}"/>
              </a:ext>
            </a:extLst>
          </p:cNvPr>
          <p:cNvSpPr/>
          <p:nvPr/>
        </p:nvSpPr>
        <p:spPr>
          <a:xfrm>
            <a:off x="4328702" y="3017884"/>
            <a:ext cx="89574" cy="895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9" name="Oval 208">
            <a:extLst>
              <a:ext uri="{FF2B5EF4-FFF2-40B4-BE49-F238E27FC236}">
                <a16:creationId xmlns:a16="http://schemas.microsoft.com/office/drawing/2014/main" id="{A4AE4F97-E0A4-6BB0-CE3C-2DC528A3407B}"/>
              </a:ext>
            </a:extLst>
          </p:cNvPr>
          <p:cNvSpPr/>
          <p:nvPr/>
        </p:nvSpPr>
        <p:spPr>
          <a:xfrm>
            <a:off x="4336062" y="3634768"/>
            <a:ext cx="89574" cy="895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a:extLst>
              <a:ext uri="{FF2B5EF4-FFF2-40B4-BE49-F238E27FC236}">
                <a16:creationId xmlns:a16="http://schemas.microsoft.com/office/drawing/2014/main" id="{1873BF9C-EAE8-9700-9FCD-AFC48A8A21FD}"/>
              </a:ext>
            </a:extLst>
          </p:cNvPr>
          <p:cNvSpPr/>
          <p:nvPr/>
        </p:nvSpPr>
        <p:spPr>
          <a:xfrm>
            <a:off x="5555971" y="2529559"/>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Oval 69">
            <a:extLst>
              <a:ext uri="{FF2B5EF4-FFF2-40B4-BE49-F238E27FC236}">
                <a16:creationId xmlns:a16="http://schemas.microsoft.com/office/drawing/2014/main" id="{EFCCA82C-CD78-5D97-FCEA-8971FF481CAE}"/>
              </a:ext>
            </a:extLst>
          </p:cNvPr>
          <p:cNvSpPr/>
          <p:nvPr/>
        </p:nvSpPr>
        <p:spPr>
          <a:xfrm>
            <a:off x="6040165" y="2624809"/>
            <a:ext cx="52388" cy="5238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Rounded Corners 72">
            <a:extLst>
              <a:ext uri="{FF2B5EF4-FFF2-40B4-BE49-F238E27FC236}">
                <a16:creationId xmlns:a16="http://schemas.microsoft.com/office/drawing/2014/main" id="{94C3E618-8548-7441-02DD-2B27CF6F42C3}"/>
              </a:ext>
            </a:extLst>
          </p:cNvPr>
          <p:cNvSpPr/>
          <p:nvPr/>
        </p:nvSpPr>
        <p:spPr>
          <a:xfrm>
            <a:off x="4546807" y="2190995"/>
            <a:ext cx="45719" cy="21228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Rounded Corners 74">
            <a:extLst>
              <a:ext uri="{FF2B5EF4-FFF2-40B4-BE49-F238E27FC236}">
                <a16:creationId xmlns:a16="http://schemas.microsoft.com/office/drawing/2014/main" id="{E360AC7F-E94C-3144-04FB-D024A434351F}"/>
              </a:ext>
            </a:extLst>
          </p:cNvPr>
          <p:cNvSpPr/>
          <p:nvPr/>
        </p:nvSpPr>
        <p:spPr>
          <a:xfrm>
            <a:off x="4545022" y="2696884"/>
            <a:ext cx="45719" cy="2747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Rounded Corners 75">
            <a:extLst>
              <a:ext uri="{FF2B5EF4-FFF2-40B4-BE49-F238E27FC236}">
                <a16:creationId xmlns:a16="http://schemas.microsoft.com/office/drawing/2014/main" id="{B525F0B3-50BA-1ED9-4841-62550DB47218}"/>
              </a:ext>
            </a:extLst>
          </p:cNvPr>
          <p:cNvSpPr/>
          <p:nvPr/>
        </p:nvSpPr>
        <p:spPr>
          <a:xfrm>
            <a:off x="6763870" y="3490786"/>
            <a:ext cx="45719" cy="7685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Rounded Corners 79">
            <a:extLst>
              <a:ext uri="{FF2B5EF4-FFF2-40B4-BE49-F238E27FC236}">
                <a16:creationId xmlns:a16="http://schemas.microsoft.com/office/drawing/2014/main" id="{1D897ACB-96DF-C2AD-FCE6-50602F679D07}"/>
              </a:ext>
            </a:extLst>
          </p:cNvPr>
          <p:cNvSpPr/>
          <p:nvPr/>
        </p:nvSpPr>
        <p:spPr>
          <a:xfrm>
            <a:off x="6764609" y="3491679"/>
            <a:ext cx="45719" cy="2747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Rounded Corners 81">
            <a:extLst>
              <a:ext uri="{FF2B5EF4-FFF2-40B4-BE49-F238E27FC236}">
                <a16:creationId xmlns:a16="http://schemas.microsoft.com/office/drawing/2014/main" id="{C4289653-72B0-C024-3B7C-831D30585F1D}"/>
              </a:ext>
            </a:extLst>
          </p:cNvPr>
          <p:cNvSpPr/>
          <p:nvPr/>
        </p:nvSpPr>
        <p:spPr>
          <a:xfrm>
            <a:off x="8986107" y="3156723"/>
            <a:ext cx="45719" cy="11023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Rounded Corners 83">
            <a:extLst>
              <a:ext uri="{FF2B5EF4-FFF2-40B4-BE49-F238E27FC236}">
                <a16:creationId xmlns:a16="http://schemas.microsoft.com/office/drawing/2014/main" id="{0504DF1A-9144-9F64-C916-7BCE56DB9ECF}"/>
              </a:ext>
            </a:extLst>
          </p:cNvPr>
          <p:cNvSpPr/>
          <p:nvPr/>
        </p:nvSpPr>
        <p:spPr>
          <a:xfrm>
            <a:off x="8987498" y="3662612"/>
            <a:ext cx="45719" cy="2747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84">
            <a:extLst>
              <a:ext uri="{FF2B5EF4-FFF2-40B4-BE49-F238E27FC236}">
                <a16:creationId xmlns:a16="http://schemas.microsoft.com/office/drawing/2014/main" id="{9329CE46-10F6-FCF2-A0AD-872ED0B27339}"/>
              </a:ext>
            </a:extLst>
          </p:cNvPr>
          <p:cNvSpPr/>
          <p:nvPr/>
        </p:nvSpPr>
        <p:spPr>
          <a:xfrm>
            <a:off x="6562225" y="4043433"/>
            <a:ext cx="52388" cy="594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sp>
        <p:nvSpPr>
          <p:cNvPr id="86" name="Rectangle 85">
            <a:extLst>
              <a:ext uri="{FF2B5EF4-FFF2-40B4-BE49-F238E27FC236}">
                <a16:creationId xmlns:a16="http://schemas.microsoft.com/office/drawing/2014/main" id="{70B496C8-F21E-6389-6614-59E6F5C53DCD}"/>
              </a:ext>
            </a:extLst>
          </p:cNvPr>
          <p:cNvSpPr/>
          <p:nvPr/>
        </p:nvSpPr>
        <p:spPr>
          <a:xfrm>
            <a:off x="6562225" y="4136268"/>
            <a:ext cx="52388" cy="594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sp>
        <p:nvSpPr>
          <p:cNvPr id="87" name="Rectangle 86">
            <a:extLst>
              <a:ext uri="{FF2B5EF4-FFF2-40B4-BE49-F238E27FC236}">
                <a16:creationId xmlns:a16="http://schemas.microsoft.com/office/drawing/2014/main" id="{A6D67D92-16FB-0FA2-E1B4-D34F0AB66D50}"/>
              </a:ext>
            </a:extLst>
          </p:cNvPr>
          <p:cNvSpPr/>
          <p:nvPr/>
        </p:nvSpPr>
        <p:spPr>
          <a:xfrm>
            <a:off x="6562225" y="4224567"/>
            <a:ext cx="52388" cy="594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6"/>
              </a:solidFill>
            </a:endParaRPr>
          </a:p>
        </p:txBody>
      </p:sp>
      <p:cxnSp>
        <p:nvCxnSpPr>
          <p:cNvPr id="89" name="Straight Connector 88">
            <a:extLst>
              <a:ext uri="{FF2B5EF4-FFF2-40B4-BE49-F238E27FC236}">
                <a16:creationId xmlns:a16="http://schemas.microsoft.com/office/drawing/2014/main" id="{02C47E2C-04CE-2A26-8ED9-6E26608E260D}"/>
              </a:ext>
            </a:extLst>
          </p:cNvPr>
          <p:cNvCxnSpPr>
            <a:cxnSpLocks/>
          </p:cNvCxnSpPr>
          <p:nvPr/>
        </p:nvCxnSpPr>
        <p:spPr>
          <a:xfrm flipH="1">
            <a:off x="5388891" y="4259063"/>
            <a:ext cx="129135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7236433-6562-6C33-8DFB-94A2DD7CC8DB}"/>
              </a:ext>
            </a:extLst>
          </p:cNvPr>
          <p:cNvSpPr/>
          <p:nvPr/>
        </p:nvSpPr>
        <p:spPr>
          <a:xfrm>
            <a:off x="5385319" y="4263628"/>
            <a:ext cx="1297782" cy="10165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TextBox 93">
            <a:extLst>
              <a:ext uri="{FF2B5EF4-FFF2-40B4-BE49-F238E27FC236}">
                <a16:creationId xmlns:a16="http://schemas.microsoft.com/office/drawing/2014/main" id="{D95403D4-2C31-6911-9A9B-00FD7A36E05A}"/>
              </a:ext>
            </a:extLst>
          </p:cNvPr>
          <p:cNvSpPr txBox="1"/>
          <p:nvPr/>
        </p:nvSpPr>
        <p:spPr>
          <a:xfrm>
            <a:off x="7640483" y="4406914"/>
            <a:ext cx="1297782" cy="184666"/>
          </a:xfrm>
          <a:prstGeom prst="rect">
            <a:avLst/>
          </a:prstGeom>
          <a:solidFill>
            <a:schemeClr val="bg1"/>
          </a:solidFill>
          <a:ln>
            <a:solidFill>
              <a:schemeClr val="tx1"/>
            </a:solidFill>
          </a:ln>
        </p:spPr>
        <p:txBody>
          <a:bodyPr wrap="square" rtlCol="0">
            <a:spAutoFit/>
          </a:bodyPr>
          <a:lstStyle/>
          <a:p>
            <a:pPr algn="ctr"/>
            <a:r>
              <a:rPr lang="en-US" sz="600" b="1" dirty="0"/>
              <a:t>Continue</a:t>
            </a:r>
            <a:endParaRPr lang="en-US" sz="600" dirty="0">
              <a:solidFill>
                <a:schemeClr val="accent6"/>
              </a:solidFill>
            </a:endParaRPr>
          </a:p>
        </p:txBody>
      </p:sp>
      <p:sp>
        <p:nvSpPr>
          <p:cNvPr id="59" name="Rectangle 58">
            <a:extLst>
              <a:ext uri="{FF2B5EF4-FFF2-40B4-BE49-F238E27FC236}">
                <a16:creationId xmlns:a16="http://schemas.microsoft.com/office/drawing/2014/main" id="{D0DABCBF-2310-4F38-8D33-1B73ACA92287}"/>
              </a:ext>
            </a:extLst>
          </p:cNvPr>
          <p:cNvSpPr/>
          <p:nvPr/>
        </p:nvSpPr>
        <p:spPr>
          <a:xfrm>
            <a:off x="8823903" y="3534417"/>
            <a:ext cx="52388" cy="5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509B57E5-BBDD-49CD-8468-D84723FA386C}"/>
              </a:ext>
            </a:extLst>
          </p:cNvPr>
          <p:cNvSpPr/>
          <p:nvPr/>
        </p:nvSpPr>
        <p:spPr>
          <a:xfrm>
            <a:off x="8823903" y="3622399"/>
            <a:ext cx="52388" cy="5238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FEB19DED-74FB-450D-B79C-39D3516575F5}"/>
              </a:ext>
            </a:extLst>
          </p:cNvPr>
          <p:cNvSpPr/>
          <p:nvPr/>
        </p:nvSpPr>
        <p:spPr>
          <a:xfrm>
            <a:off x="8821897" y="3896746"/>
            <a:ext cx="52388" cy="523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97">
            <a:extLst>
              <a:ext uri="{FF2B5EF4-FFF2-40B4-BE49-F238E27FC236}">
                <a16:creationId xmlns:a16="http://schemas.microsoft.com/office/drawing/2014/main" id="{88A90E7D-37EA-6D37-F2E8-371711DFE4EB}"/>
              </a:ext>
            </a:extLst>
          </p:cNvPr>
          <p:cNvSpPr/>
          <p:nvPr/>
        </p:nvSpPr>
        <p:spPr>
          <a:xfrm>
            <a:off x="8823814" y="3345570"/>
            <a:ext cx="52388" cy="523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Rectangle 98">
            <a:extLst>
              <a:ext uri="{FF2B5EF4-FFF2-40B4-BE49-F238E27FC236}">
                <a16:creationId xmlns:a16="http://schemas.microsoft.com/office/drawing/2014/main" id="{698B645D-2A21-122D-FE66-7C37437BB1AB}"/>
              </a:ext>
            </a:extLst>
          </p:cNvPr>
          <p:cNvSpPr/>
          <p:nvPr/>
        </p:nvSpPr>
        <p:spPr>
          <a:xfrm>
            <a:off x="8823904" y="3438396"/>
            <a:ext cx="52388" cy="5238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21" name="Rectangle 120">
            <a:extLst>
              <a:ext uri="{FF2B5EF4-FFF2-40B4-BE49-F238E27FC236}">
                <a16:creationId xmlns:a16="http://schemas.microsoft.com/office/drawing/2014/main" id="{27623E9E-F155-FE0A-3088-0B89C82C220C}"/>
              </a:ext>
            </a:extLst>
          </p:cNvPr>
          <p:cNvSpPr/>
          <p:nvPr/>
        </p:nvSpPr>
        <p:spPr>
          <a:xfrm>
            <a:off x="7581900" y="4261628"/>
            <a:ext cx="1368141" cy="13534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Rectangle 138">
            <a:extLst>
              <a:ext uri="{FF2B5EF4-FFF2-40B4-BE49-F238E27FC236}">
                <a16:creationId xmlns:a16="http://schemas.microsoft.com/office/drawing/2014/main" id="{9071D5E5-EE59-8953-9C56-7C95BE5CE122}"/>
              </a:ext>
            </a:extLst>
          </p:cNvPr>
          <p:cNvSpPr/>
          <p:nvPr/>
        </p:nvSpPr>
        <p:spPr>
          <a:xfrm>
            <a:off x="9730320" y="1905259"/>
            <a:ext cx="1570124" cy="183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Rectangle 139">
            <a:extLst>
              <a:ext uri="{FF2B5EF4-FFF2-40B4-BE49-F238E27FC236}">
                <a16:creationId xmlns:a16="http://schemas.microsoft.com/office/drawing/2014/main" id="{17C58E70-B650-FF2D-69FC-9AF4B3E2732D}"/>
              </a:ext>
            </a:extLst>
          </p:cNvPr>
          <p:cNvSpPr/>
          <p:nvPr/>
        </p:nvSpPr>
        <p:spPr>
          <a:xfrm>
            <a:off x="10240744" y="1683029"/>
            <a:ext cx="540544" cy="95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Rectangle 140">
            <a:extLst>
              <a:ext uri="{FF2B5EF4-FFF2-40B4-BE49-F238E27FC236}">
                <a16:creationId xmlns:a16="http://schemas.microsoft.com/office/drawing/2014/main" id="{7BD321B9-A936-5DFE-3552-454BD620850C}"/>
              </a:ext>
            </a:extLst>
          </p:cNvPr>
          <p:cNvSpPr/>
          <p:nvPr/>
        </p:nvSpPr>
        <p:spPr>
          <a:xfrm>
            <a:off x="9722228" y="2074267"/>
            <a:ext cx="1570630" cy="25970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Freeform 5">
            <a:extLst>
              <a:ext uri="{FF2B5EF4-FFF2-40B4-BE49-F238E27FC236}">
                <a16:creationId xmlns:a16="http://schemas.microsoft.com/office/drawing/2014/main" id="{FB609EAD-43D0-8ABD-90E4-16B5DEBE6F28}"/>
              </a:ext>
            </a:extLst>
          </p:cNvPr>
          <p:cNvSpPr>
            <a:spLocks noChangeArrowheads="1"/>
          </p:cNvSpPr>
          <p:nvPr/>
        </p:nvSpPr>
        <p:spPr bwMode="auto">
          <a:xfrm>
            <a:off x="9594148" y="1526512"/>
            <a:ext cx="1851039" cy="3707138"/>
          </a:xfrm>
          <a:custGeom>
            <a:avLst/>
            <a:gdLst>
              <a:gd name="T0" fmla="*/ 147 w 1613"/>
              <a:gd name="T1" fmla="*/ 366 h 3231"/>
              <a:gd name="T2" fmla="*/ 1466 w 1613"/>
              <a:gd name="T3" fmla="*/ 366 h 3231"/>
              <a:gd name="T4" fmla="*/ 1466 w 1613"/>
              <a:gd name="T5" fmla="*/ 2712 h 3231"/>
              <a:gd name="T6" fmla="*/ 147 w 1613"/>
              <a:gd name="T7" fmla="*/ 2712 h 3231"/>
              <a:gd name="T8" fmla="*/ 147 w 1613"/>
              <a:gd name="T9" fmla="*/ 366 h 3231"/>
              <a:gd name="T10" fmla="*/ 586 w 1613"/>
              <a:gd name="T11" fmla="*/ 178 h 3231"/>
              <a:gd name="T12" fmla="*/ 586 w 1613"/>
              <a:gd name="T13" fmla="*/ 178 h 3231"/>
              <a:gd name="T14" fmla="*/ 605 w 1613"/>
              <a:gd name="T15" fmla="*/ 147 h 3231"/>
              <a:gd name="T16" fmla="*/ 1006 w 1613"/>
              <a:gd name="T17" fmla="*/ 147 h 3231"/>
              <a:gd name="T18" fmla="*/ 1006 w 1613"/>
              <a:gd name="T19" fmla="*/ 147 h 3231"/>
              <a:gd name="T20" fmla="*/ 1027 w 1613"/>
              <a:gd name="T21" fmla="*/ 178 h 3231"/>
              <a:gd name="T22" fmla="*/ 1027 w 1613"/>
              <a:gd name="T23" fmla="*/ 187 h 3231"/>
              <a:gd name="T24" fmla="*/ 1027 w 1613"/>
              <a:gd name="T25" fmla="*/ 187 h 3231"/>
              <a:gd name="T26" fmla="*/ 1006 w 1613"/>
              <a:gd name="T27" fmla="*/ 219 h 3231"/>
              <a:gd name="T28" fmla="*/ 605 w 1613"/>
              <a:gd name="T29" fmla="*/ 219 h 3231"/>
              <a:gd name="T30" fmla="*/ 605 w 1613"/>
              <a:gd name="T31" fmla="*/ 219 h 3231"/>
              <a:gd name="T32" fmla="*/ 586 w 1613"/>
              <a:gd name="T33" fmla="*/ 187 h 3231"/>
              <a:gd name="T34" fmla="*/ 586 w 1613"/>
              <a:gd name="T35" fmla="*/ 178 h 3231"/>
              <a:gd name="T36" fmla="*/ 806 w 1613"/>
              <a:gd name="T37" fmla="*/ 3107 h 3231"/>
              <a:gd name="T38" fmla="*/ 806 w 1613"/>
              <a:gd name="T39" fmla="*/ 3107 h 3231"/>
              <a:gd name="T40" fmla="*/ 660 w 1613"/>
              <a:gd name="T41" fmla="*/ 2961 h 3231"/>
              <a:gd name="T42" fmla="*/ 660 w 1613"/>
              <a:gd name="T43" fmla="*/ 2961 h 3231"/>
              <a:gd name="T44" fmla="*/ 806 w 1613"/>
              <a:gd name="T45" fmla="*/ 2814 h 3231"/>
              <a:gd name="T46" fmla="*/ 806 w 1613"/>
              <a:gd name="T47" fmla="*/ 2814 h 3231"/>
              <a:gd name="T48" fmla="*/ 952 w 1613"/>
              <a:gd name="T49" fmla="*/ 2961 h 3231"/>
              <a:gd name="T50" fmla="*/ 952 w 1613"/>
              <a:gd name="T51" fmla="*/ 2961 h 3231"/>
              <a:gd name="T52" fmla="*/ 806 w 1613"/>
              <a:gd name="T53" fmla="*/ 3107 h 3231"/>
              <a:gd name="T54" fmla="*/ 1319 w 1613"/>
              <a:gd name="T55" fmla="*/ 3230 h 3231"/>
              <a:gd name="T56" fmla="*/ 1319 w 1613"/>
              <a:gd name="T57" fmla="*/ 3230 h 3231"/>
              <a:gd name="T58" fmla="*/ 1612 w 1613"/>
              <a:gd name="T59" fmla="*/ 2935 h 3231"/>
              <a:gd name="T60" fmla="*/ 1612 w 1613"/>
              <a:gd name="T61" fmla="*/ 293 h 3231"/>
              <a:gd name="T62" fmla="*/ 1612 w 1613"/>
              <a:gd name="T63" fmla="*/ 293 h 3231"/>
              <a:gd name="T64" fmla="*/ 1319 w 1613"/>
              <a:gd name="T65" fmla="*/ 0 h 3231"/>
              <a:gd name="T66" fmla="*/ 293 w 1613"/>
              <a:gd name="T67" fmla="*/ 0 h 3231"/>
              <a:gd name="T68" fmla="*/ 293 w 1613"/>
              <a:gd name="T69" fmla="*/ 0 h 3231"/>
              <a:gd name="T70" fmla="*/ 0 w 1613"/>
              <a:gd name="T71" fmla="*/ 293 h 3231"/>
              <a:gd name="T72" fmla="*/ 0 w 1613"/>
              <a:gd name="T73" fmla="*/ 2935 h 3231"/>
              <a:gd name="T74" fmla="*/ 0 w 1613"/>
              <a:gd name="T75" fmla="*/ 2935 h 3231"/>
              <a:gd name="T76" fmla="*/ 293 w 1613"/>
              <a:gd name="T77" fmla="*/ 3230 h 3231"/>
              <a:gd name="T78" fmla="*/ 1319 w 1613"/>
              <a:gd name="T79" fmla="*/ 3230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3" h="3231">
                <a:moveTo>
                  <a:pt x="147" y="366"/>
                </a:moveTo>
                <a:lnTo>
                  <a:pt x="1466" y="366"/>
                </a:lnTo>
                <a:lnTo>
                  <a:pt x="1466" y="2712"/>
                </a:lnTo>
                <a:lnTo>
                  <a:pt x="147" y="2712"/>
                </a:lnTo>
                <a:lnTo>
                  <a:pt x="147" y="366"/>
                </a:lnTo>
                <a:close/>
                <a:moveTo>
                  <a:pt x="586" y="178"/>
                </a:moveTo>
                <a:lnTo>
                  <a:pt x="586" y="178"/>
                </a:lnTo>
                <a:cubicBezTo>
                  <a:pt x="586" y="161"/>
                  <a:pt x="595" y="147"/>
                  <a:pt x="605" y="147"/>
                </a:cubicBezTo>
                <a:lnTo>
                  <a:pt x="1006" y="147"/>
                </a:lnTo>
                <a:lnTo>
                  <a:pt x="1006" y="147"/>
                </a:lnTo>
                <a:cubicBezTo>
                  <a:pt x="1017" y="147"/>
                  <a:pt x="1027" y="161"/>
                  <a:pt x="1027" y="178"/>
                </a:cubicBezTo>
                <a:lnTo>
                  <a:pt x="1027" y="187"/>
                </a:lnTo>
                <a:lnTo>
                  <a:pt x="1027" y="187"/>
                </a:lnTo>
                <a:cubicBezTo>
                  <a:pt x="1027" y="206"/>
                  <a:pt x="1017" y="219"/>
                  <a:pt x="1006" y="219"/>
                </a:cubicBezTo>
                <a:lnTo>
                  <a:pt x="605" y="219"/>
                </a:lnTo>
                <a:lnTo>
                  <a:pt x="605" y="219"/>
                </a:lnTo>
                <a:cubicBezTo>
                  <a:pt x="595" y="219"/>
                  <a:pt x="586" y="205"/>
                  <a:pt x="586" y="187"/>
                </a:cubicBezTo>
                <a:lnTo>
                  <a:pt x="586" y="178"/>
                </a:lnTo>
                <a:close/>
                <a:moveTo>
                  <a:pt x="806" y="3107"/>
                </a:moveTo>
                <a:lnTo>
                  <a:pt x="806" y="3107"/>
                </a:lnTo>
                <a:cubicBezTo>
                  <a:pt x="725" y="3107"/>
                  <a:pt x="660" y="3041"/>
                  <a:pt x="660" y="2961"/>
                </a:cubicBezTo>
                <a:lnTo>
                  <a:pt x="660" y="2961"/>
                </a:lnTo>
                <a:cubicBezTo>
                  <a:pt x="660" y="2880"/>
                  <a:pt x="725" y="2814"/>
                  <a:pt x="806" y="2814"/>
                </a:cubicBezTo>
                <a:lnTo>
                  <a:pt x="806" y="2814"/>
                </a:lnTo>
                <a:cubicBezTo>
                  <a:pt x="887" y="2814"/>
                  <a:pt x="952" y="2880"/>
                  <a:pt x="952" y="2961"/>
                </a:cubicBezTo>
                <a:lnTo>
                  <a:pt x="952" y="2961"/>
                </a:lnTo>
                <a:cubicBezTo>
                  <a:pt x="952" y="3041"/>
                  <a:pt x="887" y="3107"/>
                  <a:pt x="806" y="3107"/>
                </a:cubicBezTo>
                <a:close/>
                <a:moveTo>
                  <a:pt x="1319" y="3230"/>
                </a:moveTo>
                <a:lnTo>
                  <a:pt x="1319" y="3230"/>
                </a:lnTo>
                <a:cubicBezTo>
                  <a:pt x="1319" y="3230"/>
                  <a:pt x="1612" y="3230"/>
                  <a:pt x="1612" y="2935"/>
                </a:cubicBezTo>
                <a:lnTo>
                  <a:pt x="1612" y="293"/>
                </a:lnTo>
                <a:lnTo>
                  <a:pt x="1612" y="293"/>
                </a:lnTo>
                <a:cubicBezTo>
                  <a:pt x="1612" y="0"/>
                  <a:pt x="1319" y="0"/>
                  <a:pt x="1319" y="0"/>
                </a:cubicBezTo>
                <a:lnTo>
                  <a:pt x="293" y="0"/>
                </a:lnTo>
                <a:lnTo>
                  <a:pt x="293" y="0"/>
                </a:lnTo>
                <a:cubicBezTo>
                  <a:pt x="293" y="0"/>
                  <a:pt x="0" y="0"/>
                  <a:pt x="0" y="293"/>
                </a:cubicBezTo>
                <a:lnTo>
                  <a:pt x="0" y="2935"/>
                </a:lnTo>
                <a:lnTo>
                  <a:pt x="0" y="2935"/>
                </a:lnTo>
                <a:cubicBezTo>
                  <a:pt x="0" y="3230"/>
                  <a:pt x="293" y="3230"/>
                  <a:pt x="293" y="3230"/>
                </a:cubicBezTo>
                <a:lnTo>
                  <a:pt x="1319" y="3230"/>
                </a:lnTo>
                <a:close/>
              </a:path>
            </a:pathLst>
          </a:cu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sz="700">
              <a:latin typeface="+mj-lt"/>
            </a:endParaRPr>
          </a:p>
        </p:txBody>
      </p:sp>
      <p:sp>
        <p:nvSpPr>
          <p:cNvPr id="144" name="Oval 143">
            <a:extLst>
              <a:ext uri="{FF2B5EF4-FFF2-40B4-BE49-F238E27FC236}">
                <a16:creationId xmlns:a16="http://schemas.microsoft.com/office/drawing/2014/main" id="{CAC21B42-5DC5-8662-506C-C1F903E2ED0C}"/>
              </a:ext>
            </a:extLst>
          </p:cNvPr>
          <p:cNvSpPr/>
          <p:nvPr/>
        </p:nvSpPr>
        <p:spPr>
          <a:xfrm>
            <a:off x="9893478" y="2422721"/>
            <a:ext cx="92075" cy="920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6" name="Straight Connector 145">
            <a:extLst>
              <a:ext uri="{FF2B5EF4-FFF2-40B4-BE49-F238E27FC236}">
                <a16:creationId xmlns:a16="http://schemas.microsoft.com/office/drawing/2014/main" id="{35E9B1D8-8D57-E6BA-B4C3-B6452072F4E1}"/>
              </a:ext>
            </a:extLst>
          </p:cNvPr>
          <p:cNvCxnSpPr>
            <a:cxnSpLocks/>
          </p:cNvCxnSpPr>
          <p:nvPr/>
        </p:nvCxnSpPr>
        <p:spPr>
          <a:xfrm>
            <a:off x="9939516" y="2420340"/>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E89E36A-FD20-35A9-9680-4A6EDA573C5E}"/>
              </a:ext>
            </a:extLst>
          </p:cNvPr>
          <p:cNvCxnSpPr>
            <a:cxnSpLocks/>
          </p:cNvCxnSpPr>
          <p:nvPr/>
        </p:nvCxnSpPr>
        <p:spPr>
          <a:xfrm>
            <a:off x="9934754" y="2514001"/>
            <a:ext cx="1152525" cy="244475"/>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E5F0930D-35CD-CCB6-D86E-8232BD8383CA}"/>
              </a:ext>
            </a:extLst>
          </p:cNvPr>
          <p:cNvSpPr/>
          <p:nvPr/>
        </p:nvSpPr>
        <p:spPr>
          <a:xfrm>
            <a:off x="10548322" y="2528291"/>
            <a:ext cx="52388" cy="52388"/>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3" name="Straight Arrow Connector 152">
            <a:extLst>
              <a:ext uri="{FF2B5EF4-FFF2-40B4-BE49-F238E27FC236}">
                <a16:creationId xmlns:a16="http://schemas.microsoft.com/office/drawing/2014/main" id="{022564B2-1691-0953-5738-8F93A6F51EB0}"/>
              </a:ext>
            </a:extLst>
          </p:cNvPr>
          <p:cNvCxnSpPr>
            <a:cxnSpLocks/>
          </p:cNvCxnSpPr>
          <p:nvPr/>
        </p:nvCxnSpPr>
        <p:spPr>
          <a:xfrm flipH="1">
            <a:off x="10765808" y="2514796"/>
            <a:ext cx="273052" cy="59533"/>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9A369462-4053-24C6-89FB-B74F04B2BE68}"/>
              </a:ext>
            </a:extLst>
          </p:cNvPr>
          <p:cNvCxnSpPr>
            <a:cxnSpLocks/>
          </p:cNvCxnSpPr>
          <p:nvPr/>
        </p:nvCxnSpPr>
        <p:spPr>
          <a:xfrm flipH="1" flipV="1">
            <a:off x="9914910" y="2357833"/>
            <a:ext cx="260348" cy="53776"/>
          </a:xfrm>
          <a:prstGeom prst="straightConnector1">
            <a:avLst/>
          </a:prstGeom>
          <a:ln>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427B46C6-A2B3-5AEA-47A3-5F94819388F0}"/>
              </a:ext>
            </a:extLst>
          </p:cNvPr>
          <p:cNvSpPr txBox="1"/>
          <p:nvPr/>
        </p:nvSpPr>
        <p:spPr>
          <a:xfrm>
            <a:off x="9722228" y="1919060"/>
            <a:ext cx="1059060" cy="200055"/>
          </a:xfrm>
          <a:prstGeom prst="rect">
            <a:avLst/>
          </a:prstGeom>
          <a:noFill/>
        </p:spPr>
        <p:txBody>
          <a:bodyPr wrap="square" rtlCol="0">
            <a:spAutoFit/>
          </a:bodyPr>
          <a:lstStyle/>
          <a:p>
            <a:r>
              <a:rPr lang="en-US" sz="700" b="1" dirty="0">
                <a:solidFill>
                  <a:schemeClr val="tx1">
                    <a:lumMod val="75000"/>
                    <a:lumOff val="25000"/>
                  </a:schemeClr>
                </a:solidFill>
                <a:latin typeface="Aparajita" panose="020B0502040204020203" pitchFamily="18" charset="0"/>
                <a:cs typeface="Aparajita" panose="020B0502040204020203" pitchFamily="18" charset="0"/>
              </a:rPr>
              <a:t>IPI TrackerHacker</a:t>
            </a:r>
            <a:r>
              <a:rPr lang="en-US" sz="700" b="1" baseline="30000" dirty="0">
                <a:solidFill>
                  <a:schemeClr val="tx1">
                    <a:lumMod val="75000"/>
                    <a:lumOff val="25000"/>
                  </a:schemeClr>
                </a:solidFill>
                <a:latin typeface="Aparajita" panose="020B0502040204020203" pitchFamily="18" charset="0"/>
                <a:cs typeface="Aparajita" panose="020B0502040204020203" pitchFamily="18" charset="0"/>
              </a:rPr>
              <a:t>TM</a:t>
            </a:r>
            <a:r>
              <a:rPr lang="en-US" sz="700" b="1" dirty="0">
                <a:solidFill>
                  <a:schemeClr val="tx1">
                    <a:lumMod val="75000"/>
                    <a:lumOff val="25000"/>
                  </a:schemeClr>
                </a:solidFill>
                <a:latin typeface="Aparajita" panose="020B0502040204020203" pitchFamily="18" charset="0"/>
                <a:cs typeface="Aparajita" panose="020B0502040204020203" pitchFamily="18" charset="0"/>
              </a:rPr>
              <a:t> V0.10</a:t>
            </a:r>
            <a:endParaRPr lang="en-AU" sz="700" b="1" dirty="0">
              <a:solidFill>
                <a:schemeClr val="tx1">
                  <a:lumMod val="75000"/>
                  <a:lumOff val="25000"/>
                </a:schemeClr>
              </a:solidFill>
              <a:latin typeface="Aparajita" panose="020B0502040204020203" pitchFamily="18" charset="0"/>
              <a:cs typeface="Aparajita" panose="020B0502040204020203" pitchFamily="18" charset="0"/>
            </a:endParaRPr>
          </a:p>
        </p:txBody>
      </p:sp>
      <p:sp>
        <p:nvSpPr>
          <p:cNvPr id="178" name="Oval 177">
            <a:extLst>
              <a:ext uri="{FF2B5EF4-FFF2-40B4-BE49-F238E27FC236}">
                <a16:creationId xmlns:a16="http://schemas.microsoft.com/office/drawing/2014/main" id="{A68936C7-9557-911F-6470-7C01A4BB1C62}"/>
              </a:ext>
            </a:extLst>
          </p:cNvPr>
          <p:cNvSpPr/>
          <p:nvPr/>
        </p:nvSpPr>
        <p:spPr>
          <a:xfrm>
            <a:off x="10343929" y="4745960"/>
            <a:ext cx="350044" cy="350044"/>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TextBox 178">
            <a:extLst>
              <a:ext uri="{FF2B5EF4-FFF2-40B4-BE49-F238E27FC236}">
                <a16:creationId xmlns:a16="http://schemas.microsoft.com/office/drawing/2014/main" id="{6AF2B373-295D-38F6-39D6-4F369C4FDF32}"/>
              </a:ext>
            </a:extLst>
          </p:cNvPr>
          <p:cNvSpPr txBox="1"/>
          <p:nvPr/>
        </p:nvSpPr>
        <p:spPr>
          <a:xfrm>
            <a:off x="9832546" y="3156723"/>
            <a:ext cx="1297782" cy="1231106"/>
          </a:xfrm>
          <a:prstGeom prst="rect">
            <a:avLst/>
          </a:prstGeom>
          <a:solidFill>
            <a:schemeClr val="bg1"/>
          </a:solidFill>
          <a:ln>
            <a:solidFill>
              <a:schemeClr val="tx1"/>
            </a:solidFill>
          </a:ln>
        </p:spPr>
        <p:txBody>
          <a:bodyPr wrap="square" rtlCol="0">
            <a:spAutoFit/>
          </a:bodyPr>
          <a:lstStyle/>
          <a:p>
            <a:pPr algn="ctr"/>
            <a:r>
              <a:rPr lang="en-US" sz="600" b="1" dirty="0"/>
              <a:t>Preliminary Actions</a:t>
            </a:r>
          </a:p>
          <a:p>
            <a:pPr algn="ctr"/>
            <a:endParaRPr lang="en-US" sz="200" b="1" dirty="0"/>
          </a:p>
          <a:p>
            <a:r>
              <a:rPr lang="en-US" sz="600" dirty="0"/>
              <a:t>- Estimate the net effect of the </a:t>
            </a:r>
          </a:p>
          <a:p>
            <a:r>
              <a:rPr lang="en-US" sz="600" dirty="0"/>
              <a:t>  damaged frames on belt  </a:t>
            </a:r>
          </a:p>
          <a:p>
            <a:r>
              <a:rPr lang="en-US" sz="600" dirty="0"/>
              <a:t>  </a:t>
            </a:r>
            <a:r>
              <a:rPr lang="en-US" sz="600" dirty="0" err="1"/>
              <a:t>behaviour</a:t>
            </a:r>
            <a:r>
              <a:rPr lang="en-US" sz="600" dirty="0"/>
              <a:t> (e.g. does one frame </a:t>
            </a:r>
          </a:p>
          <a:p>
            <a:r>
              <a:rPr lang="en-US" sz="600" dirty="0"/>
              <a:t>  arm angle forward more </a:t>
            </a:r>
          </a:p>
          <a:p>
            <a:r>
              <a:rPr lang="en-US" sz="600" dirty="0"/>
              <a:t>  aggressively than the other)?</a:t>
            </a:r>
          </a:p>
          <a:p>
            <a:r>
              <a:rPr lang="en-US" sz="600" dirty="0"/>
              <a:t>- Does the expected effect align </a:t>
            </a:r>
          </a:p>
          <a:p>
            <a:r>
              <a:rPr lang="en-US" sz="600" dirty="0"/>
              <a:t>  with your observations (e.g. is the </a:t>
            </a:r>
          </a:p>
          <a:p>
            <a:r>
              <a:rPr lang="en-US" sz="600" dirty="0"/>
              <a:t>  belt </a:t>
            </a:r>
            <a:r>
              <a:rPr lang="en-US" sz="600" dirty="0" err="1"/>
              <a:t>mistracking</a:t>
            </a:r>
            <a:r>
              <a:rPr lang="en-US" sz="600" dirty="0"/>
              <a:t> more severely </a:t>
            </a:r>
          </a:p>
          <a:p>
            <a:r>
              <a:rPr lang="en-US" sz="600" dirty="0"/>
              <a:t>  than you would have thought)?</a:t>
            </a:r>
          </a:p>
          <a:p>
            <a:r>
              <a:rPr lang="en-US" sz="600" dirty="0"/>
              <a:t>- Do rollers installed in these frames regularly fail?</a:t>
            </a:r>
          </a:p>
        </p:txBody>
      </p:sp>
      <p:grpSp>
        <p:nvGrpSpPr>
          <p:cNvPr id="180" name="Group 179">
            <a:extLst>
              <a:ext uri="{FF2B5EF4-FFF2-40B4-BE49-F238E27FC236}">
                <a16:creationId xmlns:a16="http://schemas.microsoft.com/office/drawing/2014/main" id="{4303D973-B5D1-1A97-EC38-394AA5EC5642}"/>
              </a:ext>
            </a:extLst>
          </p:cNvPr>
          <p:cNvGrpSpPr/>
          <p:nvPr/>
        </p:nvGrpSpPr>
        <p:grpSpPr>
          <a:xfrm>
            <a:off x="11038063" y="2659256"/>
            <a:ext cx="100016" cy="100016"/>
            <a:chOff x="2314257" y="2927878"/>
            <a:chExt cx="92075" cy="92075"/>
          </a:xfrm>
        </p:grpSpPr>
        <p:sp>
          <p:nvSpPr>
            <p:cNvPr id="181" name="Oval 180">
              <a:extLst>
                <a:ext uri="{FF2B5EF4-FFF2-40B4-BE49-F238E27FC236}">
                  <a16:creationId xmlns:a16="http://schemas.microsoft.com/office/drawing/2014/main" id="{A479364F-F801-A06B-61A1-6FEE4FDB8EED}"/>
                </a:ext>
              </a:extLst>
            </p:cNvPr>
            <p:cNvSpPr/>
            <p:nvPr/>
          </p:nvSpPr>
          <p:spPr>
            <a:xfrm>
              <a:off x="2314257" y="2927878"/>
              <a:ext cx="92075" cy="920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82" name="Straight Connector 181">
              <a:extLst>
                <a:ext uri="{FF2B5EF4-FFF2-40B4-BE49-F238E27FC236}">
                  <a16:creationId xmlns:a16="http://schemas.microsoft.com/office/drawing/2014/main" id="{86B1DD71-3F3F-005D-93D7-6704A6C5663F}"/>
                </a:ext>
              </a:extLst>
            </p:cNvPr>
            <p:cNvCxnSpPr>
              <a:stCxn id="181" idx="2"/>
              <a:endCxn id="181" idx="6"/>
            </p:cNvCxnSpPr>
            <p:nvPr/>
          </p:nvCxnSpPr>
          <p:spPr>
            <a:xfrm>
              <a:off x="2314257" y="2973916"/>
              <a:ext cx="92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0C0EA08-638D-D59F-76C2-2E9DF322F4C9}"/>
                </a:ext>
              </a:extLst>
            </p:cNvPr>
            <p:cNvCxnSpPr>
              <a:cxnSpLocks/>
              <a:stCxn id="181" idx="0"/>
              <a:endCxn id="181" idx="4"/>
            </p:cNvCxnSpPr>
            <p:nvPr/>
          </p:nvCxnSpPr>
          <p:spPr>
            <a:xfrm>
              <a:off x="2360295" y="2927878"/>
              <a:ext cx="0" cy="9207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4" name="Rectangle: Rounded Corners 183">
            <a:extLst>
              <a:ext uri="{FF2B5EF4-FFF2-40B4-BE49-F238E27FC236}">
                <a16:creationId xmlns:a16="http://schemas.microsoft.com/office/drawing/2014/main" id="{6537BD92-1201-3E6F-FF15-CFA8D7191632}"/>
              </a:ext>
            </a:extLst>
          </p:cNvPr>
          <p:cNvSpPr/>
          <p:nvPr/>
        </p:nvSpPr>
        <p:spPr>
          <a:xfrm>
            <a:off x="11211074" y="3156723"/>
            <a:ext cx="45719" cy="11023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5" name="Rectangle: Rounded Corners 184">
            <a:extLst>
              <a:ext uri="{FF2B5EF4-FFF2-40B4-BE49-F238E27FC236}">
                <a16:creationId xmlns:a16="http://schemas.microsoft.com/office/drawing/2014/main" id="{08094D4F-4AE7-D74B-61B8-282FD009AEA9}"/>
              </a:ext>
            </a:extLst>
          </p:cNvPr>
          <p:cNvSpPr/>
          <p:nvPr/>
        </p:nvSpPr>
        <p:spPr>
          <a:xfrm>
            <a:off x="11212465" y="3148262"/>
            <a:ext cx="45719" cy="27471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TextBox 185">
            <a:extLst>
              <a:ext uri="{FF2B5EF4-FFF2-40B4-BE49-F238E27FC236}">
                <a16:creationId xmlns:a16="http://schemas.microsoft.com/office/drawing/2014/main" id="{04719526-7218-7A94-3F04-F00723F3A31C}"/>
              </a:ext>
            </a:extLst>
          </p:cNvPr>
          <p:cNvSpPr txBox="1"/>
          <p:nvPr/>
        </p:nvSpPr>
        <p:spPr>
          <a:xfrm>
            <a:off x="9865450" y="4406914"/>
            <a:ext cx="1297782" cy="184666"/>
          </a:xfrm>
          <a:prstGeom prst="rect">
            <a:avLst/>
          </a:prstGeom>
          <a:solidFill>
            <a:schemeClr val="bg1"/>
          </a:solidFill>
          <a:ln>
            <a:solidFill>
              <a:schemeClr val="tx1"/>
            </a:solidFill>
          </a:ln>
        </p:spPr>
        <p:txBody>
          <a:bodyPr wrap="square" rtlCol="0">
            <a:spAutoFit/>
          </a:bodyPr>
          <a:lstStyle/>
          <a:p>
            <a:pPr algn="ctr"/>
            <a:r>
              <a:rPr lang="en-US" sz="600" b="1" dirty="0"/>
              <a:t>Continue</a:t>
            </a:r>
            <a:endParaRPr lang="en-US" sz="600" dirty="0">
              <a:solidFill>
                <a:schemeClr val="accent6"/>
              </a:solidFill>
            </a:endParaRPr>
          </a:p>
        </p:txBody>
      </p:sp>
      <p:cxnSp>
        <p:nvCxnSpPr>
          <p:cNvPr id="192" name="Straight Connector 191">
            <a:extLst>
              <a:ext uri="{FF2B5EF4-FFF2-40B4-BE49-F238E27FC236}">
                <a16:creationId xmlns:a16="http://schemas.microsoft.com/office/drawing/2014/main" id="{019853EE-F2C2-D1DF-882F-DD69069E564C}"/>
              </a:ext>
            </a:extLst>
          </p:cNvPr>
          <p:cNvCxnSpPr>
            <a:cxnSpLocks/>
          </p:cNvCxnSpPr>
          <p:nvPr/>
        </p:nvCxnSpPr>
        <p:spPr>
          <a:xfrm flipH="1">
            <a:off x="9836118" y="4257064"/>
            <a:ext cx="129135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45BB6430-E468-618E-D544-BA03787DC9D7}"/>
              </a:ext>
            </a:extLst>
          </p:cNvPr>
          <p:cNvSpPr/>
          <p:nvPr/>
        </p:nvSpPr>
        <p:spPr>
          <a:xfrm>
            <a:off x="9806867" y="4261628"/>
            <a:ext cx="1368141" cy="13534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Rectangle 193">
            <a:extLst>
              <a:ext uri="{FF2B5EF4-FFF2-40B4-BE49-F238E27FC236}">
                <a16:creationId xmlns:a16="http://schemas.microsoft.com/office/drawing/2014/main" id="{3F9A100A-E98B-DEA4-47D4-C9F6AEA45D93}"/>
              </a:ext>
            </a:extLst>
          </p:cNvPr>
          <p:cNvSpPr/>
          <p:nvPr/>
        </p:nvSpPr>
        <p:spPr>
          <a:xfrm>
            <a:off x="8823903" y="3712768"/>
            <a:ext cx="52388" cy="5238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95" name="Rectangle 194">
            <a:extLst>
              <a:ext uri="{FF2B5EF4-FFF2-40B4-BE49-F238E27FC236}">
                <a16:creationId xmlns:a16="http://schemas.microsoft.com/office/drawing/2014/main" id="{16CCF616-8450-E4C9-4F1E-D8CD97E0FABB}"/>
              </a:ext>
            </a:extLst>
          </p:cNvPr>
          <p:cNvSpPr/>
          <p:nvPr/>
        </p:nvSpPr>
        <p:spPr>
          <a:xfrm>
            <a:off x="8822712" y="3807593"/>
            <a:ext cx="52388" cy="5238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96" name="Rectangle 195">
            <a:extLst>
              <a:ext uri="{FF2B5EF4-FFF2-40B4-BE49-F238E27FC236}">
                <a16:creationId xmlns:a16="http://schemas.microsoft.com/office/drawing/2014/main" id="{37CA2939-A14C-C381-52B8-1B974F8E2E8F}"/>
              </a:ext>
            </a:extLst>
          </p:cNvPr>
          <p:cNvSpPr/>
          <p:nvPr/>
        </p:nvSpPr>
        <p:spPr>
          <a:xfrm>
            <a:off x="8822409" y="4035213"/>
            <a:ext cx="52388" cy="5238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97" name="Rectangle 196">
            <a:extLst>
              <a:ext uri="{FF2B5EF4-FFF2-40B4-BE49-F238E27FC236}">
                <a16:creationId xmlns:a16="http://schemas.microsoft.com/office/drawing/2014/main" id="{86146FA6-17FF-3608-89F0-AB268E9F1090}"/>
              </a:ext>
            </a:extLst>
          </p:cNvPr>
          <p:cNvSpPr/>
          <p:nvPr/>
        </p:nvSpPr>
        <p:spPr>
          <a:xfrm>
            <a:off x="8821897" y="4207774"/>
            <a:ext cx="52388" cy="5238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cxnSp>
        <p:nvCxnSpPr>
          <p:cNvPr id="119" name="Straight Connector 118">
            <a:extLst>
              <a:ext uri="{FF2B5EF4-FFF2-40B4-BE49-F238E27FC236}">
                <a16:creationId xmlns:a16="http://schemas.microsoft.com/office/drawing/2014/main" id="{7782E69A-8327-D298-616C-D57C65696948}"/>
              </a:ext>
            </a:extLst>
          </p:cNvPr>
          <p:cNvCxnSpPr>
            <a:cxnSpLocks/>
          </p:cNvCxnSpPr>
          <p:nvPr/>
        </p:nvCxnSpPr>
        <p:spPr>
          <a:xfrm flipH="1">
            <a:off x="7611151" y="4257064"/>
            <a:ext cx="129135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31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See the source image">
            <a:extLst>
              <a:ext uri="{FF2B5EF4-FFF2-40B4-BE49-F238E27FC236}">
                <a16:creationId xmlns:a16="http://schemas.microsoft.com/office/drawing/2014/main" id="{70DD08E8-24AB-4DD6-A7C6-85461B4D32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1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B0E53E5D-0E7B-4267-A21F-376D46036B2B}"/>
              </a:ext>
            </a:extLst>
          </p:cNvPr>
          <p:cNvSpPr/>
          <p:nvPr/>
        </p:nvSpPr>
        <p:spPr>
          <a:xfrm>
            <a:off x="0" y="647114"/>
            <a:ext cx="12192000" cy="5556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Times New Roman" panose="02020603050405020304" pitchFamily="18" charset="0"/>
              <a:cs typeface="Times New Roman" panose="02020603050405020304" pitchFamily="18" charset="0"/>
            </a:endParaRPr>
          </a:p>
        </p:txBody>
      </p:sp>
      <p:graphicFrame>
        <p:nvGraphicFramePr>
          <p:cNvPr id="126" name="Object 12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126" name="Object 12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7" name="Rectangle 126" hidden="1"/>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85000"/>
              </a:lnSpc>
              <a:spcBef>
                <a:spcPct val="0"/>
              </a:spcBef>
              <a:spcAft>
                <a:spcPct val="0"/>
              </a:spcAft>
            </a:pPr>
            <a:endParaRPr lang="en-AU" sz="28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TextBox 9">
            <a:extLst>
              <a:ext uri="{FF2B5EF4-FFF2-40B4-BE49-F238E27FC236}">
                <a16:creationId xmlns:a16="http://schemas.microsoft.com/office/drawing/2014/main" id="{2B5B6838-F595-4569-9FE4-F25D52F7E100}"/>
              </a:ext>
            </a:extLst>
          </p:cNvPr>
          <p:cNvSpPr txBox="1"/>
          <p:nvPr/>
        </p:nvSpPr>
        <p:spPr>
          <a:xfrm>
            <a:off x="1332953" y="2829693"/>
            <a:ext cx="3870307" cy="523220"/>
          </a:xfrm>
          <a:prstGeom prst="rect">
            <a:avLst/>
          </a:prstGeom>
          <a:solidFill>
            <a:schemeClr val="bg1"/>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Our Conveyor Services:</a:t>
            </a:r>
            <a:endParaRPr lang="en-AU"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B5BB676-087D-448E-A083-FE5466182371}"/>
              </a:ext>
            </a:extLst>
          </p:cNvPr>
          <p:cNvSpPr txBox="1"/>
          <p:nvPr/>
        </p:nvSpPr>
        <p:spPr>
          <a:xfrm>
            <a:off x="1332953" y="3418377"/>
            <a:ext cx="3870307" cy="523220"/>
          </a:xfrm>
          <a:prstGeom prst="rect">
            <a:avLst/>
          </a:prstGeom>
          <a:solidFill>
            <a:schemeClr val="bg1"/>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Training</a:t>
            </a:r>
            <a:endParaRPr lang="en-AU"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007C17A-1525-4134-9D38-BC912957DC80}"/>
              </a:ext>
            </a:extLst>
          </p:cNvPr>
          <p:cNvSpPr txBox="1"/>
          <p:nvPr/>
        </p:nvSpPr>
        <p:spPr>
          <a:xfrm>
            <a:off x="1317628" y="3418376"/>
            <a:ext cx="3870307" cy="523220"/>
          </a:xfrm>
          <a:prstGeom prst="rect">
            <a:avLst/>
          </a:prstGeom>
          <a:solidFill>
            <a:schemeClr val="bg1"/>
          </a:solidFill>
          <a:ln>
            <a:noFill/>
          </a:ln>
        </p:spPr>
        <p:txBody>
          <a:bodyPr wrap="square" rtlCol="0">
            <a:spAutoFit/>
          </a:bodyPr>
          <a:lstStyle/>
          <a:p>
            <a:r>
              <a:rPr lang="en-US" sz="2800" dirty="0">
                <a:latin typeface="Times New Roman" panose="02020603050405020304" pitchFamily="18" charset="0"/>
                <a:cs typeface="Times New Roman" panose="02020603050405020304" pitchFamily="18" charset="0"/>
              </a:rPr>
              <a:t>Engineering Support</a:t>
            </a:r>
            <a:endParaRPr lang="en-AU"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DF2C3C3-37CE-412D-AA28-D6C55BEA2CA9}"/>
              </a:ext>
            </a:extLst>
          </p:cNvPr>
          <p:cNvSpPr txBox="1"/>
          <p:nvPr/>
        </p:nvSpPr>
        <p:spPr>
          <a:xfrm>
            <a:off x="6014968" y="1809656"/>
            <a:ext cx="5365323" cy="3231654"/>
          </a:xfrm>
          <a:prstGeom prst="rect">
            <a:avLst/>
          </a:prstGeom>
          <a:solidFill>
            <a:schemeClr val="bg1"/>
          </a:solidFill>
          <a:ln>
            <a:noFill/>
          </a:ln>
        </p:spPr>
        <p:txBody>
          <a:bodyPr wrap="square" rtlCol="0">
            <a:spAutoFit/>
          </a:bodyPr>
          <a:lstStyle/>
          <a:p>
            <a:r>
              <a:rPr lang="en-US" b="1" u="sng" dirty="0">
                <a:latin typeface="Times New Roman" panose="02020603050405020304" pitchFamily="18" charset="0"/>
                <a:cs typeface="Times New Roman" panose="02020603050405020304" pitchFamily="18" charset="0"/>
              </a:rPr>
              <a:t>Level 1 Technician Training</a:t>
            </a:r>
          </a:p>
          <a:p>
            <a:endParaRPr lang="en-US" sz="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Detailed explanation and coaching of belt tracking forces,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Identifying sources of competing forces,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Determining force dominance,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Best practice adjustment and alignment methods (including pulleys)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Tracking solution operating principles and limitations,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Tracking solution selection and specification,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Prediction of belt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post intervention</a:t>
            </a:r>
            <a:endParaRPr lang="en-AU"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728923E-E961-4885-9BA0-B3938CAC7FB9}"/>
              </a:ext>
            </a:extLst>
          </p:cNvPr>
          <p:cNvSpPr txBox="1"/>
          <p:nvPr/>
        </p:nvSpPr>
        <p:spPr>
          <a:xfrm>
            <a:off x="6014968" y="1805829"/>
            <a:ext cx="5365323" cy="3508653"/>
          </a:xfrm>
          <a:prstGeom prst="rect">
            <a:avLst/>
          </a:prstGeom>
          <a:solidFill>
            <a:schemeClr val="bg1"/>
          </a:solidFill>
          <a:ln>
            <a:noFill/>
          </a:ln>
        </p:spPr>
        <p:txBody>
          <a:bodyPr wrap="square" rtlCol="0">
            <a:spAutoFit/>
          </a:bodyPr>
          <a:lstStyle/>
          <a:p>
            <a:r>
              <a:rPr lang="en-US" b="1" u="sng" dirty="0">
                <a:latin typeface="Times New Roman" panose="02020603050405020304" pitchFamily="18" charset="0"/>
                <a:cs typeface="Times New Roman" panose="02020603050405020304" pitchFamily="18" charset="0"/>
              </a:rPr>
              <a:t>Level 1 Technician Training (minimum requirements)</a:t>
            </a:r>
          </a:p>
          <a:p>
            <a:endParaRPr lang="en-US" sz="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Mechanical trade level or conveyor specific qualifications (inc. Cert IV in Polymer Technology)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 years direct experience with operating conveyors</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Training content is designed to build on a participant’s existing familiarity with the behaviour of an operating conveyor.  For this reason, reasonable opportunity to have interacted with operating conveyors is preferred</a:t>
            </a:r>
          </a:p>
          <a:p>
            <a:endParaRPr lang="en-AU"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A3A781A-7419-4B1C-ACBF-B3FD77BDED0F}"/>
              </a:ext>
            </a:extLst>
          </p:cNvPr>
          <p:cNvSpPr txBox="1"/>
          <p:nvPr/>
        </p:nvSpPr>
        <p:spPr>
          <a:xfrm>
            <a:off x="6014968" y="1802002"/>
            <a:ext cx="5365323" cy="3231654"/>
          </a:xfrm>
          <a:prstGeom prst="rect">
            <a:avLst/>
          </a:prstGeom>
          <a:solidFill>
            <a:schemeClr val="bg1"/>
          </a:solidFill>
          <a:ln>
            <a:noFill/>
          </a:ln>
        </p:spPr>
        <p:txBody>
          <a:bodyPr wrap="square" rtlCol="0">
            <a:spAutoFit/>
          </a:bodyPr>
          <a:lstStyle/>
          <a:p>
            <a:r>
              <a:rPr lang="en-US" b="1" u="sng" dirty="0">
                <a:latin typeface="Times New Roman" panose="02020603050405020304" pitchFamily="18" charset="0"/>
                <a:cs typeface="Times New Roman" panose="02020603050405020304" pitchFamily="18" charset="0"/>
              </a:rPr>
              <a:t>Level 2 Engineer Training (additional to Level 1)</a:t>
            </a:r>
          </a:p>
          <a:p>
            <a:endParaRPr lang="en-US" sz="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Deconstruction of belt tracking forces,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Calculation methods for competing forces,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Tracking solution engineering principles and limitations,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Tracking solution selection and specification (based on engineering calculations),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Prediction of belt </a:t>
            </a:r>
            <a:r>
              <a:rPr lang="en-US" dirty="0" err="1">
                <a:latin typeface="Times New Roman" panose="02020603050405020304" pitchFamily="18" charset="0"/>
                <a:cs typeface="Times New Roman" panose="02020603050405020304" pitchFamily="18" charset="0"/>
              </a:rPr>
              <a:t>behaviour</a:t>
            </a:r>
            <a:r>
              <a:rPr lang="en-US" dirty="0">
                <a:latin typeface="Times New Roman" panose="02020603050405020304" pitchFamily="18" charset="0"/>
                <a:cs typeface="Times New Roman" panose="02020603050405020304" pitchFamily="18" charset="0"/>
              </a:rPr>
              <a:t> post intervention (based on engineering calculations)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AU"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C30F5DF-E785-4ECD-A8E6-5BBA928EAEAD}"/>
              </a:ext>
            </a:extLst>
          </p:cNvPr>
          <p:cNvSpPr txBox="1"/>
          <p:nvPr/>
        </p:nvSpPr>
        <p:spPr>
          <a:xfrm>
            <a:off x="6002942" y="1802002"/>
            <a:ext cx="5365323" cy="3231654"/>
          </a:xfrm>
          <a:prstGeom prst="rect">
            <a:avLst/>
          </a:prstGeom>
          <a:solidFill>
            <a:schemeClr val="bg1"/>
          </a:solidFill>
          <a:ln>
            <a:noFill/>
          </a:ln>
        </p:spPr>
        <p:txBody>
          <a:bodyPr wrap="square" rtlCol="0">
            <a:spAutoFit/>
          </a:bodyPr>
          <a:lstStyle/>
          <a:p>
            <a:r>
              <a:rPr lang="en-US" b="1" u="sng" dirty="0">
                <a:latin typeface="Times New Roman" panose="02020603050405020304" pitchFamily="18" charset="0"/>
                <a:cs typeface="Times New Roman" panose="02020603050405020304" pitchFamily="18" charset="0"/>
              </a:rPr>
              <a:t>Level 2 Engineer Training (minimum requirements)</a:t>
            </a:r>
          </a:p>
          <a:p>
            <a:endParaRPr lang="en-US" sz="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Tertiary level engineering qualifications (ideally Mechanical or Mechatronic)</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Basic conveyor component design and operating knowledge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Due to training content being more theoretical in nature, participants do not require extensive prior experience with conveyors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AU"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6233C3C-D7F5-4276-AF98-2B6259E0C6D0}"/>
              </a:ext>
            </a:extLst>
          </p:cNvPr>
          <p:cNvSpPr txBox="1"/>
          <p:nvPr/>
        </p:nvSpPr>
        <p:spPr>
          <a:xfrm>
            <a:off x="6001545" y="1793617"/>
            <a:ext cx="5365323" cy="3508653"/>
          </a:xfrm>
          <a:prstGeom prst="rect">
            <a:avLst/>
          </a:prstGeom>
          <a:solidFill>
            <a:schemeClr val="bg1"/>
          </a:solidFill>
          <a:ln>
            <a:noFill/>
          </a:ln>
        </p:spPr>
        <p:txBody>
          <a:bodyPr wrap="square" rtlCol="0">
            <a:spAutoFit/>
          </a:bodyPr>
          <a:lstStyle/>
          <a:p>
            <a:r>
              <a:rPr lang="en-US" b="1" u="sng" dirty="0">
                <a:latin typeface="Times New Roman" panose="02020603050405020304" pitchFamily="18" charset="0"/>
                <a:cs typeface="Times New Roman" panose="02020603050405020304" pitchFamily="18" charset="0"/>
              </a:rPr>
              <a:t>Solution Development</a:t>
            </a:r>
          </a:p>
          <a:p>
            <a:endParaRPr lang="en-US" sz="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Site attendance for problem analysis (using proprietary tools such as the IPI Shaft Alignment System (SAS), multi-purpose Conveyor Component Alignment Tool (CCAT) and Mobile Camera Platform</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Engineering design review (specifically for minor works to </a:t>
            </a:r>
            <a:r>
              <a:rPr lang="en-US" dirty="0" err="1">
                <a:latin typeface="Times New Roman" panose="02020603050405020304" pitchFamily="18" charset="0"/>
                <a:cs typeface="Times New Roman" panose="02020603050405020304" pitchFamily="18" charset="0"/>
              </a:rPr>
              <a:t>minimse</a:t>
            </a:r>
            <a:r>
              <a:rPr lang="en-US" dirty="0">
                <a:latin typeface="Times New Roman" panose="02020603050405020304" pitchFamily="18" charset="0"/>
                <a:cs typeface="Times New Roman" panose="02020603050405020304" pitchFamily="18" charset="0"/>
              </a:rPr>
              <a:t> poor belt tracking characteristics)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Pre-installation solution function modelling</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Prototyping and testing of solutions</a:t>
            </a:r>
          </a:p>
          <a:p>
            <a:pPr marL="285750" indent="-285750">
              <a:buFont typeface="Arial" panose="020B0604020202020204" pitchFamily="34" charset="0"/>
              <a:buChar char="•"/>
            </a:pPr>
            <a:endParaRPr lang="en-AU"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AU"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0A06FAD-A51F-4D32-A846-0A1EA8CC0177}"/>
              </a:ext>
            </a:extLst>
          </p:cNvPr>
          <p:cNvSpPr txBox="1"/>
          <p:nvPr/>
        </p:nvSpPr>
        <p:spPr>
          <a:xfrm>
            <a:off x="6080444" y="1712495"/>
            <a:ext cx="5365323" cy="3139321"/>
          </a:xfrm>
          <a:prstGeom prst="rect">
            <a:avLst/>
          </a:prstGeom>
          <a:solidFill>
            <a:schemeClr val="bg1"/>
          </a:solidFill>
          <a:ln>
            <a:no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Importantly, </a:t>
            </a:r>
            <a:r>
              <a:rPr lang="en-US" b="1" u="sng" dirty="0">
                <a:latin typeface="Times New Roman" panose="02020603050405020304" pitchFamily="18" charset="0"/>
                <a:cs typeface="Times New Roman" panose="02020603050405020304" pitchFamily="18" charset="0"/>
              </a:rPr>
              <a:t>we are agnostic to differing brands and  solutions</a:t>
            </a:r>
            <a:r>
              <a:rPr lang="en-US" dirty="0">
                <a:latin typeface="Times New Roman" panose="02020603050405020304" pitchFamily="18" charset="0"/>
                <a:cs typeface="Times New Roman" panose="02020603050405020304" pitchFamily="18" charset="0"/>
              </a:rPr>
              <a:t>.  </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Because we don’t seek to sell products and we do not accept arrangements with solution manufacturers, we will only ever nominate the best solution for the application; </a:t>
            </a:r>
            <a:r>
              <a:rPr lang="en-US" b="1" u="sng" dirty="0">
                <a:latin typeface="Times New Roman" panose="02020603050405020304" pitchFamily="18" charset="0"/>
                <a:cs typeface="Times New Roman" panose="02020603050405020304" pitchFamily="18" charset="0"/>
              </a:rPr>
              <a:t>balancing cost, maintainability and performance</a:t>
            </a:r>
            <a:r>
              <a:rPr lang="en-US" b="1" dirty="0">
                <a:latin typeface="Times New Roman" panose="02020603050405020304" pitchFamily="18" charset="0"/>
                <a:cs typeface="Times New Roman" panose="02020603050405020304" pitchFamily="18" charset="0"/>
              </a:rPr>
              <a:t>.</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We are in the business of integrity.  It’s what sets us apart and we do not compromise on it.</a:t>
            </a:r>
            <a:endParaRPr lang="en-AU" dirty="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F12AA788-205D-B68A-8166-1222D5A82C97}"/>
              </a:ext>
            </a:extLst>
          </p:cNvPr>
          <p:cNvGrpSpPr/>
          <p:nvPr/>
        </p:nvGrpSpPr>
        <p:grpSpPr>
          <a:xfrm>
            <a:off x="338693" y="1976974"/>
            <a:ext cx="5627922" cy="3049425"/>
            <a:chOff x="1750527" y="-1809885"/>
            <a:chExt cx="5627922" cy="3049425"/>
          </a:xfrm>
        </p:grpSpPr>
        <p:grpSp>
          <p:nvGrpSpPr>
            <p:cNvPr id="25" name="Group 24">
              <a:extLst>
                <a:ext uri="{FF2B5EF4-FFF2-40B4-BE49-F238E27FC236}">
                  <a16:creationId xmlns:a16="http://schemas.microsoft.com/office/drawing/2014/main" id="{20EE9BA5-23B1-14C4-9F1C-7CD6F8FE953B}"/>
                </a:ext>
              </a:extLst>
            </p:cNvPr>
            <p:cNvGrpSpPr/>
            <p:nvPr/>
          </p:nvGrpSpPr>
          <p:grpSpPr>
            <a:xfrm>
              <a:off x="1750527" y="-1809885"/>
              <a:ext cx="5627922" cy="2726219"/>
              <a:chOff x="154813" y="-1757287"/>
              <a:chExt cx="5627922" cy="2726219"/>
            </a:xfrm>
          </p:grpSpPr>
          <p:grpSp>
            <p:nvGrpSpPr>
              <p:cNvPr id="2" name="Group 1">
                <a:extLst>
                  <a:ext uri="{FF2B5EF4-FFF2-40B4-BE49-F238E27FC236}">
                    <a16:creationId xmlns:a16="http://schemas.microsoft.com/office/drawing/2014/main" id="{E84B0C2F-7E5E-E161-79E3-35CB02A3A7FB}"/>
                  </a:ext>
                </a:extLst>
              </p:cNvPr>
              <p:cNvGrpSpPr/>
              <p:nvPr/>
            </p:nvGrpSpPr>
            <p:grpSpPr>
              <a:xfrm>
                <a:off x="154813" y="-1757287"/>
                <a:ext cx="3074078" cy="2615910"/>
                <a:chOff x="1457106" y="542925"/>
                <a:chExt cx="3518418" cy="2994024"/>
              </a:xfrm>
            </p:grpSpPr>
            <p:grpSp>
              <p:nvGrpSpPr>
                <p:cNvPr id="3" name="Group 2">
                  <a:extLst>
                    <a:ext uri="{FF2B5EF4-FFF2-40B4-BE49-F238E27FC236}">
                      <a16:creationId xmlns:a16="http://schemas.microsoft.com/office/drawing/2014/main" id="{18F9BDB8-BB8D-9EC7-FBE1-AC3E93271324}"/>
                    </a:ext>
                  </a:extLst>
                </p:cNvPr>
                <p:cNvGrpSpPr/>
                <p:nvPr/>
              </p:nvGrpSpPr>
              <p:grpSpPr>
                <a:xfrm>
                  <a:off x="1457106" y="542925"/>
                  <a:ext cx="3518418" cy="2994024"/>
                  <a:chOff x="1653956" y="434975"/>
                  <a:chExt cx="3518418" cy="2994024"/>
                </a:xfrm>
              </p:grpSpPr>
              <p:pic>
                <p:nvPicPr>
                  <p:cNvPr id="6" name="Picture 5">
                    <a:extLst>
                      <a:ext uri="{FF2B5EF4-FFF2-40B4-BE49-F238E27FC236}">
                        <a16:creationId xmlns:a16="http://schemas.microsoft.com/office/drawing/2014/main" id="{173CDB64-7FFC-7D4E-76BF-3470A3AEFCF8}"/>
                      </a:ext>
                    </a:extLst>
                  </p:cNvPr>
                  <p:cNvPicPr>
                    <a:picLocks noChangeAspect="1"/>
                  </p:cNvPicPr>
                  <p:nvPr/>
                </p:nvPicPr>
                <p:blipFill>
                  <a:blip r:embed="rId7"/>
                  <a:stretch>
                    <a:fillRect/>
                  </a:stretch>
                </p:blipFill>
                <p:spPr>
                  <a:xfrm>
                    <a:off x="1653956" y="1130299"/>
                    <a:ext cx="3518418" cy="2298700"/>
                  </a:xfrm>
                  <a:prstGeom prst="rect">
                    <a:avLst/>
                  </a:prstGeom>
                </p:spPr>
              </p:pic>
              <p:cxnSp>
                <p:nvCxnSpPr>
                  <p:cNvPr id="7" name="Straight Connector 6">
                    <a:extLst>
                      <a:ext uri="{FF2B5EF4-FFF2-40B4-BE49-F238E27FC236}">
                        <a16:creationId xmlns:a16="http://schemas.microsoft.com/office/drawing/2014/main" id="{00B48DC7-6EC6-FFA1-4A12-DCCF2F9EBEC2}"/>
                      </a:ext>
                    </a:extLst>
                  </p:cNvPr>
                  <p:cNvCxnSpPr>
                    <a:cxnSpLocks/>
                  </p:cNvCxnSpPr>
                  <p:nvPr/>
                </p:nvCxnSpPr>
                <p:spPr>
                  <a:xfrm flipV="1">
                    <a:off x="1884759" y="434975"/>
                    <a:ext cx="51991" cy="1493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FCE6A4-3F96-A625-F5D5-206BE4E88E77}"/>
                      </a:ext>
                    </a:extLst>
                  </p:cNvPr>
                  <p:cNvCxnSpPr>
                    <a:cxnSpLocks/>
                  </p:cNvCxnSpPr>
                  <p:nvPr/>
                </p:nvCxnSpPr>
                <p:spPr>
                  <a:xfrm flipH="1" flipV="1">
                    <a:off x="1871425" y="434975"/>
                    <a:ext cx="13334" cy="14938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5F6B95C9-B471-7808-FFB3-7EA8C88F0105}"/>
                    </a:ext>
                  </a:extLst>
                </p:cNvPr>
                <p:cNvSpPr txBox="1"/>
                <p:nvPr/>
              </p:nvSpPr>
              <p:spPr>
                <a:xfrm>
                  <a:off x="1873746" y="2685396"/>
                  <a:ext cx="1103624" cy="528396"/>
                </a:xfrm>
                <a:prstGeom prst="rect">
                  <a:avLst/>
                </a:prstGeom>
                <a:noFill/>
              </p:spPr>
              <p:txBody>
                <a:bodyPr wrap="square" rtlCol="0">
                  <a:spAutoFit/>
                </a:bodyPr>
                <a:lstStyle/>
                <a:p>
                  <a:r>
                    <a:rPr lang="en-AU" sz="1200" b="1" dirty="0">
                      <a:solidFill>
                        <a:srgbClr val="FF0000"/>
                      </a:solidFill>
                      <a:latin typeface="Times New Roman" panose="02020603050405020304" pitchFamily="18" charset="0"/>
                      <a:cs typeface="Times New Roman" panose="02020603050405020304" pitchFamily="18" charset="0"/>
                    </a:rPr>
                    <a:t>Instrument Tool</a:t>
                  </a:r>
                </a:p>
              </p:txBody>
            </p:sp>
            <p:cxnSp>
              <p:nvCxnSpPr>
                <p:cNvPr id="5" name="Straight Connector 4">
                  <a:extLst>
                    <a:ext uri="{FF2B5EF4-FFF2-40B4-BE49-F238E27FC236}">
                      <a16:creationId xmlns:a16="http://schemas.microsoft.com/office/drawing/2014/main" id="{59037B07-7801-33FB-D440-CAD927672D3F}"/>
                    </a:ext>
                  </a:extLst>
                </p:cNvPr>
                <p:cNvCxnSpPr>
                  <a:cxnSpLocks/>
                </p:cNvCxnSpPr>
                <p:nvPr/>
              </p:nvCxnSpPr>
              <p:spPr>
                <a:xfrm flipH="1" flipV="1">
                  <a:off x="2035175" y="2287299"/>
                  <a:ext cx="333375" cy="44637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77B16D94-DF72-410C-23EA-97D747EB09F4}"/>
                  </a:ext>
                </a:extLst>
              </p:cNvPr>
              <p:cNvPicPr>
                <a:picLocks noChangeAspect="1"/>
              </p:cNvPicPr>
              <p:nvPr/>
            </p:nvPicPr>
            <p:blipFill>
              <a:blip r:embed="rId8"/>
              <a:stretch>
                <a:fillRect/>
              </a:stretch>
            </p:blipFill>
            <p:spPr>
              <a:xfrm>
                <a:off x="3220085" y="-1435351"/>
                <a:ext cx="2562650" cy="2404283"/>
              </a:xfrm>
              <a:prstGeom prst="rect">
                <a:avLst/>
              </a:prstGeom>
            </p:spPr>
          </p:pic>
        </p:grpSp>
        <p:sp>
          <p:nvSpPr>
            <p:cNvPr id="26" name="TextBox 25">
              <a:extLst>
                <a:ext uri="{FF2B5EF4-FFF2-40B4-BE49-F238E27FC236}">
                  <a16:creationId xmlns:a16="http://schemas.microsoft.com/office/drawing/2014/main" id="{C66979E0-B2F8-0446-51C1-1AE34F1CE878}"/>
                </a:ext>
              </a:extLst>
            </p:cNvPr>
            <p:cNvSpPr txBox="1"/>
            <p:nvPr/>
          </p:nvSpPr>
          <p:spPr>
            <a:xfrm>
              <a:off x="4132898" y="870208"/>
              <a:ext cx="997901" cy="369332"/>
            </a:xfrm>
            <a:prstGeom prst="rect">
              <a:avLst/>
            </a:prstGeom>
            <a:noFill/>
          </p:spPr>
          <p:txBody>
            <a:bodyPr wrap="square" rtlCol="0">
              <a:spAutoFit/>
            </a:bodyPr>
            <a:lstStyle/>
            <a:p>
              <a:r>
                <a:rPr lang="en-AU" dirty="0">
                  <a:latin typeface="Times New Roman" panose="02020603050405020304" pitchFamily="18" charset="0"/>
                  <a:cs typeface="Times New Roman" panose="02020603050405020304" pitchFamily="18" charset="0"/>
                </a:rPr>
                <a:t>IPI SAS</a:t>
              </a:r>
            </a:p>
          </p:txBody>
        </p:sp>
      </p:grpSp>
      <p:grpSp>
        <p:nvGrpSpPr>
          <p:cNvPr id="29" name="Group 28">
            <a:extLst>
              <a:ext uri="{FF2B5EF4-FFF2-40B4-BE49-F238E27FC236}">
                <a16:creationId xmlns:a16="http://schemas.microsoft.com/office/drawing/2014/main" id="{4A80615D-E05B-33E1-A435-658637B4AA5D}"/>
              </a:ext>
            </a:extLst>
          </p:cNvPr>
          <p:cNvGrpSpPr/>
          <p:nvPr/>
        </p:nvGrpSpPr>
        <p:grpSpPr>
          <a:xfrm>
            <a:off x="224865" y="1263169"/>
            <a:ext cx="5685072" cy="4342522"/>
            <a:chOff x="224865" y="1335739"/>
            <a:chExt cx="5685072" cy="4342522"/>
          </a:xfrm>
        </p:grpSpPr>
        <p:pic>
          <p:nvPicPr>
            <p:cNvPr id="17" name="Picture 16" descr="A picture containing diagram&#10;&#10;Description automatically generated">
              <a:extLst>
                <a:ext uri="{FF2B5EF4-FFF2-40B4-BE49-F238E27FC236}">
                  <a16:creationId xmlns:a16="http://schemas.microsoft.com/office/drawing/2014/main" id="{610476D6-024F-DCFE-69B9-8CC42B6BF698}"/>
                </a:ext>
              </a:extLst>
            </p:cNvPr>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224865" y="1335739"/>
              <a:ext cx="5685072" cy="4015448"/>
            </a:xfrm>
            <a:prstGeom prst="rect">
              <a:avLst/>
            </a:prstGeom>
          </p:spPr>
        </p:pic>
        <p:sp>
          <p:nvSpPr>
            <p:cNvPr id="28" name="TextBox 27">
              <a:extLst>
                <a:ext uri="{FF2B5EF4-FFF2-40B4-BE49-F238E27FC236}">
                  <a16:creationId xmlns:a16="http://schemas.microsoft.com/office/drawing/2014/main" id="{7EB335CF-0F7E-5BC1-0F95-17A9B033337D}"/>
                </a:ext>
              </a:extLst>
            </p:cNvPr>
            <p:cNvSpPr txBox="1"/>
            <p:nvPr/>
          </p:nvSpPr>
          <p:spPr>
            <a:xfrm>
              <a:off x="2482119" y="5308929"/>
              <a:ext cx="1193358" cy="369332"/>
            </a:xfrm>
            <a:prstGeom prst="rect">
              <a:avLst/>
            </a:prstGeom>
            <a:noFill/>
          </p:spPr>
          <p:txBody>
            <a:bodyPr wrap="square" rtlCol="0">
              <a:spAutoFit/>
            </a:bodyPr>
            <a:lstStyle/>
            <a:p>
              <a:r>
                <a:rPr lang="en-AU" dirty="0">
                  <a:latin typeface="Times New Roman" panose="02020603050405020304" pitchFamily="18" charset="0"/>
                  <a:cs typeface="Times New Roman" panose="02020603050405020304" pitchFamily="18" charset="0"/>
                </a:rPr>
                <a:t>IPI CCAT</a:t>
              </a:r>
            </a:p>
          </p:txBody>
        </p:sp>
      </p:grpSp>
      <p:grpSp>
        <p:nvGrpSpPr>
          <p:cNvPr id="31" name="Group 30">
            <a:extLst>
              <a:ext uri="{FF2B5EF4-FFF2-40B4-BE49-F238E27FC236}">
                <a16:creationId xmlns:a16="http://schemas.microsoft.com/office/drawing/2014/main" id="{DAA2B494-3902-DAF3-2C3C-DB656FB12208}"/>
              </a:ext>
            </a:extLst>
          </p:cNvPr>
          <p:cNvGrpSpPr/>
          <p:nvPr/>
        </p:nvGrpSpPr>
        <p:grpSpPr>
          <a:xfrm>
            <a:off x="180974" y="1349853"/>
            <a:ext cx="5653081" cy="4255787"/>
            <a:chOff x="180974" y="1422423"/>
            <a:chExt cx="5653081" cy="4255787"/>
          </a:xfrm>
        </p:grpSpPr>
        <p:pic>
          <p:nvPicPr>
            <p:cNvPr id="23" name="Picture 22">
              <a:extLst>
                <a:ext uri="{FF2B5EF4-FFF2-40B4-BE49-F238E27FC236}">
                  <a16:creationId xmlns:a16="http://schemas.microsoft.com/office/drawing/2014/main" id="{F034108C-928C-F542-2439-848DB64AC946}"/>
                </a:ext>
              </a:extLst>
            </p:cNvPr>
            <p:cNvPicPr>
              <a:picLocks noChangeAspect="1"/>
            </p:cNvPicPr>
            <p:nvPr/>
          </p:nvPicPr>
          <p:blipFill rotWithShape="1">
            <a:blip r:embed="rId10">
              <a:alphaModFix/>
              <a:extLst>
                <a:ext uri="{28A0092B-C50C-407E-A947-70E740481C1C}">
                  <a14:useLocalDpi xmlns:a14="http://schemas.microsoft.com/office/drawing/2010/main" val="0"/>
                </a:ext>
              </a:extLst>
            </a:blip>
            <a:srcRect l="22487" t="27315" r="11250" b="10911"/>
            <a:stretch/>
          </p:blipFill>
          <p:spPr>
            <a:xfrm>
              <a:off x="180974" y="1422423"/>
              <a:ext cx="5653081" cy="3952613"/>
            </a:xfrm>
            <a:prstGeom prst="rect">
              <a:avLst/>
            </a:prstGeom>
          </p:spPr>
        </p:pic>
        <p:sp>
          <p:nvSpPr>
            <p:cNvPr id="30" name="TextBox 29">
              <a:extLst>
                <a:ext uri="{FF2B5EF4-FFF2-40B4-BE49-F238E27FC236}">
                  <a16:creationId xmlns:a16="http://schemas.microsoft.com/office/drawing/2014/main" id="{FCBB6F6E-0EBE-3B4F-0E99-59279EA49DE6}"/>
                </a:ext>
              </a:extLst>
            </p:cNvPr>
            <p:cNvSpPr txBox="1"/>
            <p:nvPr/>
          </p:nvSpPr>
          <p:spPr>
            <a:xfrm>
              <a:off x="2482725" y="5308878"/>
              <a:ext cx="1182052" cy="369332"/>
            </a:xfrm>
            <a:prstGeom prst="rect">
              <a:avLst/>
            </a:prstGeom>
            <a:noFill/>
          </p:spPr>
          <p:txBody>
            <a:bodyPr wrap="square" rtlCol="0">
              <a:spAutoFit/>
            </a:bodyPr>
            <a:lstStyle/>
            <a:p>
              <a:r>
                <a:rPr lang="en-AU" dirty="0">
                  <a:latin typeface="Times New Roman" panose="02020603050405020304" pitchFamily="18" charset="0"/>
                  <a:cs typeface="Times New Roman" panose="02020603050405020304" pitchFamily="18" charset="0"/>
                </a:rPr>
                <a:t>IPI CCAT</a:t>
              </a:r>
            </a:p>
          </p:txBody>
        </p:sp>
      </p:grpSp>
    </p:spTree>
    <p:extLst>
      <p:ext uri="{BB962C8B-B14F-4D97-AF65-F5344CB8AC3E}">
        <p14:creationId xmlns:p14="http://schemas.microsoft.com/office/powerpoint/2010/main" val="252316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9" grpId="0" animBg="1"/>
      <p:bldP spid="13"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Object 12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26" name="Object 12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7" name="Rectangle 126" hidden="1"/>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85000"/>
              </a:lnSpc>
              <a:spcBef>
                <a:spcPct val="0"/>
              </a:spcBef>
              <a:spcAft>
                <a:spcPct val="0"/>
              </a:spcAft>
            </a:pPr>
            <a:endParaRPr lang="en-AU" sz="2800" b="1"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Picture 2">
            <a:extLst>
              <a:ext uri="{FF2B5EF4-FFF2-40B4-BE49-F238E27FC236}">
                <a16:creationId xmlns:a16="http://schemas.microsoft.com/office/drawing/2014/main" id="{4022601E-3F3B-46C3-BA6F-86A155510153}"/>
              </a:ext>
            </a:extLst>
          </p:cNvPr>
          <p:cNvPicPr>
            <a:picLocks noChangeAspect="1"/>
          </p:cNvPicPr>
          <p:nvPr/>
        </p:nvPicPr>
        <p:blipFill>
          <a:blip r:embed="rId6"/>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E030279-3A20-4E37-A1E7-DD4C90FD3777}"/>
              </a:ext>
            </a:extLst>
          </p:cNvPr>
          <p:cNvSpPr/>
          <p:nvPr/>
        </p:nvSpPr>
        <p:spPr>
          <a:xfrm>
            <a:off x="921296" y="12680"/>
            <a:ext cx="3173506" cy="3970318"/>
          </a:xfrm>
          <a:prstGeom prst="rect">
            <a:avLst/>
          </a:prstGeom>
        </p:spPr>
        <p:txBody>
          <a:bodyPr wrap="square">
            <a:spAutoFit/>
          </a:bodyPr>
          <a:lstStyle/>
          <a:p>
            <a:pPr algn="ctr"/>
            <a:r>
              <a:rPr lang="en-A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ctr"/>
            <a:r>
              <a:rPr lang="en-A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ctr"/>
            <a:r>
              <a:rPr lang="en-A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ctr"/>
            <a:r>
              <a:rPr lang="en-A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quantified engineering approach to conveyor belt tracking is a niche discipline, but at IPI, niche is what we do.</a:t>
            </a:r>
          </a:p>
          <a:p>
            <a:pPr algn="ctr"/>
            <a:endParaRPr lang="en-AU"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A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And we look forward to any opportunity to share our highly specialised skills with you to achieve a step change in your operating performance.</a:t>
            </a:r>
          </a:p>
          <a:p>
            <a:pPr algn="ctr"/>
            <a:r>
              <a:rPr lang="en-AU"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Rectangle 8">
            <a:extLst>
              <a:ext uri="{FF2B5EF4-FFF2-40B4-BE49-F238E27FC236}">
                <a16:creationId xmlns:a16="http://schemas.microsoft.com/office/drawing/2014/main" id="{C34FC088-F866-48F9-B9D6-277820CD9F34}"/>
              </a:ext>
            </a:extLst>
          </p:cNvPr>
          <p:cNvSpPr/>
          <p:nvPr/>
        </p:nvSpPr>
        <p:spPr>
          <a:xfrm>
            <a:off x="10289261" y="5054163"/>
            <a:ext cx="2110153" cy="180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Times New Roman" panose="02020603050405020304" pitchFamily="18" charset="0"/>
                <a:cs typeface="Times New Roman" panose="02020603050405020304" pitchFamily="18" charset="0"/>
              </a:rPr>
              <a:t>IPI</a:t>
            </a:r>
          </a:p>
          <a:p>
            <a:pPr algn="ctr"/>
            <a:r>
              <a:rPr lang="en-US" dirty="0">
                <a:solidFill>
                  <a:schemeClr val="bg1"/>
                </a:solidFill>
                <a:latin typeface="Times New Roman" panose="02020603050405020304" pitchFamily="18" charset="0"/>
                <a:cs typeface="Times New Roman" panose="02020603050405020304" pitchFamily="18" charset="0"/>
              </a:rPr>
              <a:t>Australia</a:t>
            </a:r>
            <a:endParaRPr lang="en-A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75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uZUFPWnShaP9p1Xs53gz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uZUFPWnShaP9p1Xs53gz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uZUFPWnShaP9p1Xs53gz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uZUFPWnShaP9p1Xs53g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uZUFPWnShaP9p1Xs53g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uZUFPWnShaP9p1Xs53gz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9927</TotalTime>
  <Words>1000</Words>
  <Application>Microsoft Office PowerPoint</Application>
  <PresentationFormat>Widescreen</PresentationFormat>
  <Paragraphs>147</Paragraphs>
  <Slides>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Aparajita</vt:lpstr>
      <vt:lpstr>Arial</vt:lpstr>
      <vt:lpstr>Calibri</vt:lpstr>
      <vt:lpstr>Calibri Light</vt:lpstr>
      <vt:lpstr>Times New Roman</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Bart (RTIO-WORKPACPL)</dc:creator>
  <cp:lastModifiedBy>Bart Morris</cp:lastModifiedBy>
  <cp:revision>46</cp:revision>
  <dcterms:created xsi:type="dcterms:W3CDTF">2022-01-31T06:40:02Z</dcterms:created>
  <dcterms:modified xsi:type="dcterms:W3CDTF">2023-04-09T11:22:00Z</dcterms:modified>
</cp:coreProperties>
</file>